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32"/>
  </p:notesMasterIdLst>
  <p:sldIdLst>
    <p:sldId id="256" r:id="rId2"/>
    <p:sldId id="296" r:id="rId3"/>
    <p:sldId id="328" r:id="rId4"/>
    <p:sldId id="330" r:id="rId5"/>
    <p:sldId id="346" r:id="rId6"/>
    <p:sldId id="347" r:id="rId7"/>
    <p:sldId id="348" r:id="rId8"/>
    <p:sldId id="321" r:id="rId9"/>
    <p:sldId id="322" r:id="rId10"/>
    <p:sldId id="323" r:id="rId11"/>
    <p:sldId id="324" r:id="rId12"/>
    <p:sldId id="325" r:id="rId13"/>
    <p:sldId id="305" r:id="rId14"/>
    <p:sldId id="331" r:id="rId15"/>
    <p:sldId id="345" r:id="rId16"/>
    <p:sldId id="332" r:id="rId17"/>
    <p:sldId id="333" r:id="rId18"/>
    <p:sldId id="335" r:id="rId19"/>
    <p:sldId id="314" r:id="rId20"/>
    <p:sldId id="336" r:id="rId21"/>
    <p:sldId id="339" r:id="rId22"/>
    <p:sldId id="340" r:id="rId23"/>
    <p:sldId id="289" r:id="rId24"/>
    <p:sldId id="288" r:id="rId25"/>
    <p:sldId id="287" r:id="rId26"/>
    <p:sldId id="338" r:id="rId27"/>
    <p:sldId id="329" r:id="rId28"/>
    <p:sldId id="341" r:id="rId29"/>
    <p:sldId id="344" r:id="rId30"/>
    <p:sldId id="34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51449" autoAdjust="0"/>
  </p:normalViewPr>
  <p:slideViewPr>
    <p:cSldViewPr snapToGrid="0">
      <p:cViewPr varScale="1">
        <p:scale>
          <a:sx n="28" d="100"/>
          <a:sy n="28" d="100"/>
        </p:scale>
        <p:origin x="1714" y="43"/>
      </p:cViewPr>
      <p:guideLst/>
    </p:cSldViewPr>
  </p:slideViewPr>
  <p:notesTextViewPr>
    <p:cViewPr>
      <p:scale>
        <a:sx n="1" d="1"/>
        <a:sy n="1" d="1"/>
      </p:scale>
      <p:origin x="0" y="0"/>
    </p:cViewPr>
  </p:notesTextViewPr>
  <p:notesViewPr>
    <p:cSldViewPr snapToGrid="0">
      <p:cViewPr varScale="1">
        <p:scale>
          <a:sx n="71" d="100"/>
          <a:sy n="71" d="100"/>
        </p:scale>
        <p:origin x="2523"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AA77E-66EC-4847-903C-DBAD46A94840}" type="doc">
      <dgm:prSet loTypeId="urn:microsoft.com/office/officeart/2005/8/layout/hChevron3" loCatId="process" qsTypeId="urn:microsoft.com/office/officeart/2005/8/quickstyle/simple1" qsCatId="simple" csTypeId="urn:microsoft.com/office/officeart/2005/8/colors/colorful2" csCatId="colorful"/>
      <dgm:spPr/>
      <dgm:t>
        <a:bodyPr/>
        <a:lstStyle/>
        <a:p>
          <a:endParaRPr lang="en-US"/>
        </a:p>
      </dgm:t>
    </dgm:pt>
    <dgm:pt modelId="{A1C00C19-4400-4C35-ADF6-002086F7CB3F}">
      <dgm:prSet/>
      <dgm:spPr/>
      <dgm:t>
        <a:bodyPr/>
        <a:lstStyle/>
        <a:p>
          <a:r>
            <a:rPr lang="en-US" dirty="0"/>
            <a:t>Supervisee will upload to Board’s web portal.</a:t>
          </a:r>
        </a:p>
      </dgm:t>
    </dgm:pt>
    <dgm:pt modelId="{DD4FA1F7-0DFB-4DF4-AD9C-A7007B1FAAF4}" type="parTrans" cxnId="{DE72653A-6279-4681-B0E8-8CDAA7FE834E}">
      <dgm:prSet/>
      <dgm:spPr/>
      <dgm:t>
        <a:bodyPr/>
        <a:lstStyle/>
        <a:p>
          <a:endParaRPr lang="en-US"/>
        </a:p>
      </dgm:t>
    </dgm:pt>
    <dgm:pt modelId="{96439D3E-9FF6-41F8-BA98-8777EDB77E5E}" type="sibTrans" cxnId="{DE72653A-6279-4681-B0E8-8CDAA7FE834E}">
      <dgm:prSet/>
      <dgm:spPr/>
      <dgm:t>
        <a:bodyPr/>
        <a:lstStyle/>
        <a:p>
          <a:endParaRPr lang="en-US"/>
        </a:p>
      </dgm:t>
    </dgm:pt>
    <dgm:pt modelId="{4300FDDC-8C12-476C-ADA8-71FA006685A2}">
      <dgm:prSet/>
      <dgm:spPr/>
      <dgm:t>
        <a:bodyPr/>
        <a:lstStyle/>
        <a:p>
          <a:r>
            <a:rPr lang="en-US"/>
            <a:t>Supervisor will ‘concur’. </a:t>
          </a:r>
        </a:p>
      </dgm:t>
    </dgm:pt>
    <dgm:pt modelId="{91FB6F6D-8767-4C19-9C61-C25495813AF8}" type="parTrans" cxnId="{9BE2966C-60DF-4BAB-8B1B-B40C9D823302}">
      <dgm:prSet/>
      <dgm:spPr/>
      <dgm:t>
        <a:bodyPr/>
        <a:lstStyle/>
        <a:p>
          <a:endParaRPr lang="en-US"/>
        </a:p>
      </dgm:t>
    </dgm:pt>
    <dgm:pt modelId="{1672BA9B-8DC5-40D9-B033-A91F0A23B32C}" type="sibTrans" cxnId="{9BE2966C-60DF-4BAB-8B1B-B40C9D823302}">
      <dgm:prSet/>
      <dgm:spPr/>
      <dgm:t>
        <a:bodyPr/>
        <a:lstStyle/>
        <a:p>
          <a:endParaRPr lang="en-US"/>
        </a:p>
      </dgm:t>
    </dgm:pt>
    <dgm:pt modelId="{ED3C4336-2E43-46A4-ADB4-802BE66951B7}" type="pres">
      <dgm:prSet presAssocID="{DEBAA77E-66EC-4847-903C-DBAD46A94840}" presName="Name0" presStyleCnt="0">
        <dgm:presLayoutVars>
          <dgm:dir/>
          <dgm:resizeHandles val="exact"/>
        </dgm:presLayoutVars>
      </dgm:prSet>
      <dgm:spPr/>
    </dgm:pt>
    <dgm:pt modelId="{47AAF433-5249-4E32-A497-B2607CFD47F0}" type="pres">
      <dgm:prSet presAssocID="{A1C00C19-4400-4C35-ADF6-002086F7CB3F}" presName="parTxOnly" presStyleLbl="node1" presStyleIdx="0" presStyleCnt="2">
        <dgm:presLayoutVars>
          <dgm:bulletEnabled val="1"/>
        </dgm:presLayoutVars>
      </dgm:prSet>
      <dgm:spPr/>
    </dgm:pt>
    <dgm:pt modelId="{74DD2E74-7776-4A8D-A3F9-4E2D822DB4B5}" type="pres">
      <dgm:prSet presAssocID="{96439D3E-9FF6-41F8-BA98-8777EDB77E5E}" presName="parSpace" presStyleCnt="0"/>
      <dgm:spPr/>
    </dgm:pt>
    <dgm:pt modelId="{EE14E60E-CEE2-4481-BD5D-968110E188A1}" type="pres">
      <dgm:prSet presAssocID="{4300FDDC-8C12-476C-ADA8-71FA006685A2}" presName="parTxOnly" presStyleLbl="node1" presStyleIdx="1" presStyleCnt="2">
        <dgm:presLayoutVars>
          <dgm:bulletEnabled val="1"/>
        </dgm:presLayoutVars>
      </dgm:prSet>
      <dgm:spPr/>
    </dgm:pt>
  </dgm:ptLst>
  <dgm:cxnLst>
    <dgm:cxn modelId="{F877BA31-F4C8-40D4-B274-31DE7B6B896B}" type="presOf" srcId="{4300FDDC-8C12-476C-ADA8-71FA006685A2}" destId="{EE14E60E-CEE2-4481-BD5D-968110E188A1}" srcOrd="0" destOrd="0" presId="urn:microsoft.com/office/officeart/2005/8/layout/hChevron3"/>
    <dgm:cxn modelId="{DE72653A-6279-4681-B0E8-8CDAA7FE834E}" srcId="{DEBAA77E-66EC-4847-903C-DBAD46A94840}" destId="{A1C00C19-4400-4C35-ADF6-002086F7CB3F}" srcOrd="0" destOrd="0" parTransId="{DD4FA1F7-0DFB-4DF4-AD9C-A7007B1FAAF4}" sibTransId="{96439D3E-9FF6-41F8-BA98-8777EDB77E5E}"/>
    <dgm:cxn modelId="{9BE2966C-60DF-4BAB-8B1B-B40C9D823302}" srcId="{DEBAA77E-66EC-4847-903C-DBAD46A94840}" destId="{4300FDDC-8C12-476C-ADA8-71FA006685A2}" srcOrd="1" destOrd="0" parTransId="{91FB6F6D-8767-4C19-9C61-C25495813AF8}" sibTransId="{1672BA9B-8DC5-40D9-B033-A91F0A23B32C}"/>
    <dgm:cxn modelId="{030BEAC1-CD7D-4C1D-A8A6-BDD3629A4825}" type="presOf" srcId="{A1C00C19-4400-4C35-ADF6-002086F7CB3F}" destId="{47AAF433-5249-4E32-A497-B2607CFD47F0}" srcOrd="0" destOrd="0" presId="urn:microsoft.com/office/officeart/2005/8/layout/hChevron3"/>
    <dgm:cxn modelId="{FE9106DE-1FB2-4661-9EA4-7A6838DFC231}" type="presOf" srcId="{DEBAA77E-66EC-4847-903C-DBAD46A94840}" destId="{ED3C4336-2E43-46A4-ADB4-802BE66951B7}" srcOrd="0" destOrd="0" presId="urn:microsoft.com/office/officeart/2005/8/layout/hChevron3"/>
    <dgm:cxn modelId="{923069BD-03DD-4913-A6BA-37D79450E0F1}" type="presParOf" srcId="{ED3C4336-2E43-46A4-ADB4-802BE66951B7}" destId="{47AAF433-5249-4E32-A497-B2607CFD47F0}" srcOrd="0" destOrd="0" presId="urn:microsoft.com/office/officeart/2005/8/layout/hChevron3"/>
    <dgm:cxn modelId="{D614F437-CCBA-4CF6-AFB8-2C40B03CC0CD}" type="presParOf" srcId="{ED3C4336-2E43-46A4-ADB4-802BE66951B7}" destId="{74DD2E74-7776-4A8D-A3F9-4E2D822DB4B5}" srcOrd="1" destOrd="0" presId="urn:microsoft.com/office/officeart/2005/8/layout/hChevron3"/>
    <dgm:cxn modelId="{04DEA098-CA59-4B0E-A45E-1D77F81162DF}" type="presParOf" srcId="{ED3C4336-2E43-46A4-ADB4-802BE66951B7}" destId="{EE14E60E-CEE2-4481-BD5D-968110E188A1}"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AF433-5249-4E32-A497-B2607CFD47F0}">
      <dsp:nvSpPr>
        <dsp:cNvPr id="0" name=""/>
        <dsp:cNvSpPr/>
      </dsp:nvSpPr>
      <dsp:spPr>
        <a:xfrm>
          <a:off x="7514" y="979729"/>
          <a:ext cx="5335058" cy="2134023"/>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dirty="0"/>
            <a:t>Supervisee will upload to Board’s web portal.</a:t>
          </a:r>
        </a:p>
      </dsp:txBody>
      <dsp:txXfrm>
        <a:off x="7514" y="979729"/>
        <a:ext cx="4801552" cy="2134023"/>
      </dsp:txXfrm>
    </dsp:sp>
    <dsp:sp modelId="{EE14E60E-CEE2-4481-BD5D-968110E188A1}">
      <dsp:nvSpPr>
        <dsp:cNvPr id="0" name=""/>
        <dsp:cNvSpPr/>
      </dsp:nvSpPr>
      <dsp:spPr>
        <a:xfrm>
          <a:off x="4275560" y="979729"/>
          <a:ext cx="5335058" cy="2134023"/>
        </a:xfrm>
        <a:prstGeom prst="chevron">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kern="1200"/>
            <a:t>Supervisor will ‘concur’. </a:t>
          </a:r>
        </a:p>
      </dsp:txBody>
      <dsp:txXfrm>
        <a:off x="5342572" y="979729"/>
        <a:ext cx="3201035" cy="21340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40276-D576-4990-B106-A0800C92072D}"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E5C00-F6F2-4132-BBB3-3A823F2F4CDE}" type="slidenum">
              <a:rPr lang="en-US" smtClean="0"/>
              <a:t>‹#›</a:t>
            </a:fld>
            <a:endParaRPr lang="en-US"/>
          </a:p>
        </p:txBody>
      </p:sp>
    </p:spTree>
    <p:extLst>
      <p:ext uri="{BB962C8B-B14F-4D97-AF65-F5344CB8AC3E}">
        <p14:creationId xmlns:p14="http://schemas.microsoft.com/office/powerpoint/2010/main" val="1760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57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E5C00-F6F2-4132-BBB3-3A823F2F4CDE}" type="slidenum">
              <a:rPr lang="en-US" smtClean="0"/>
              <a:t>1</a:t>
            </a:fld>
            <a:endParaRPr lang="en-US"/>
          </a:p>
        </p:txBody>
      </p:sp>
    </p:spTree>
    <p:extLst>
      <p:ext uri="{BB962C8B-B14F-4D97-AF65-F5344CB8AC3E}">
        <p14:creationId xmlns:p14="http://schemas.microsoft.com/office/powerpoint/2010/main" val="202626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10</a:t>
            </a:fld>
            <a:endParaRPr lang="en-US"/>
          </a:p>
        </p:txBody>
      </p:sp>
    </p:spTree>
    <p:extLst>
      <p:ext uri="{BB962C8B-B14F-4D97-AF65-F5344CB8AC3E}">
        <p14:creationId xmlns:p14="http://schemas.microsoft.com/office/powerpoint/2010/main" val="417239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11</a:t>
            </a:fld>
            <a:endParaRPr lang="en-US"/>
          </a:p>
        </p:txBody>
      </p:sp>
    </p:spTree>
    <p:extLst>
      <p:ext uri="{BB962C8B-B14F-4D97-AF65-F5344CB8AC3E}">
        <p14:creationId xmlns:p14="http://schemas.microsoft.com/office/powerpoint/2010/main" val="84118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71A85-477E-4582-982B-FC117D288768}" type="slidenum">
              <a:rPr lang="en-US" smtClean="0"/>
              <a:t>12</a:t>
            </a:fld>
            <a:endParaRPr lang="en-US"/>
          </a:p>
        </p:txBody>
      </p:sp>
    </p:spTree>
    <p:extLst>
      <p:ext uri="{BB962C8B-B14F-4D97-AF65-F5344CB8AC3E}">
        <p14:creationId xmlns:p14="http://schemas.microsoft.com/office/powerpoint/2010/main" val="16061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71A85-477E-4582-982B-FC117D288768}" type="slidenum">
              <a:rPr lang="en-US" smtClean="0"/>
              <a:t>13</a:t>
            </a:fld>
            <a:endParaRPr lang="en-US"/>
          </a:p>
        </p:txBody>
      </p:sp>
    </p:spTree>
    <p:extLst>
      <p:ext uri="{BB962C8B-B14F-4D97-AF65-F5344CB8AC3E}">
        <p14:creationId xmlns:p14="http://schemas.microsoft.com/office/powerpoint/2010/main" val="104441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5056"/>
          </a:xfrm>
        </p:spPr>
        <p:txBody>
          <a:bodyPr/>
          <a:lstStyle/>
          <a:p>
            <a:pPr lvl="0"/>
            <a:r>
              <a:rPr lang="en-US" dirty="0">
                <a:cs typeface="Gabriola"/>
              </a:rPr>
              <a:t>A P-LPC cannot practice in a different state for supervision hours unless the P-LPC is licensed in that state---Basically you need to look at counseling and supervision the same.  If you cannot counsel then you cannot supervise</a:t>
            </a:r>
          </a:p>
          <a:p>
            <a:pPr lvl="1"/>
            <a:endParaRPr lang="en-US" dirty="0">
              <a:solidFill>
                <a:schemeClr val="tx1"/>
              </a:solidFill>
              <a:cs typeface="Gabriola"/>
            </a:endParaRPr>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14</a:t>
            </a:fld>
            <a:endParaRPr lang="en-US"/>
          </a:p>
        </p:txBody>
      </p:sp>
    </p:spTree>
    <p:extLst>
      <p:ext uri="{BB962C8B-B14F-4D97-AF65-F5344CB8AC3E}">
        <p14:creationId xmlns:p14="http://schemas.microsoft.com/office/powerpoint/2010/main" val="41672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dirty="0"/>
              <a:t>Supervisors monitor the performance of an individual by providing regular, documented face-to-face consultation (either one-on-one or in a group face-to-face setting), guidance, and instruction with respect to the clinical skills and competencies of the supervised individual.  This makes the supervisor just as responsible for the actions of the supervisee as the supervisee him/herself.</a:t>
            </a:r>
          </a:p>
          <a:p>
            <a:pPr marL="628571" lvl="1" indent="-171428">
              <a:buFont typeface="Arial" panose="020B0604020202020204" pitchFamily="34" charset="0"/>
              <a:buChar char="•"/>
            </a:pPr>
            <a:r>
              <a:rPr lang="en-US" b="0" i="0" kern="1200" dirty="0">
                <a:solidFill>
                  <a:schemeClr val="tx1"/>
                </a:solidFill>
                <a:effectLst/>
                <a:latin typeface="+mn-lt"/>
                <a:ea typeface="+mn-ea"/>
                <a:cs typeface="+mn-cs"/>
              </a:rPr>
              <a:t>Group is defined as more than 1 but no more than 6 supervisees during one session</a:t>
            </a:r>
            <a:endParaRPr lang="en-US" dirty="0"/>
          </a:p>
          <a:p>
            <a:endParaRPr lang="en-US" dirty="0"/>
          </a:p>
          <a:p>
            <a:r>
              <a:rPr lang="en-US" dirty="0"/>
              <a:t>Areas of supervision include but are not limited to:</a:t>
            </a:r>
          </a:p>
          <a:p>
            <a:pPr marL="171450" indent="-171450">
              <a:buFont typeface="Arial" panose="020B0604020202020204" pitchFamily="34" charset="0"/>
              <a:buChar char="•"/>
            </a:pPr>
            <a:r>
              <a:rPr lang="en-US" dirty="0"/>
              <a:t>Professional relationships</a:t>
            </a:r>
          </a:p>
          <a:p>
            <a:pPr marL="171450" indent="-171450">
              <a:buFont typeface="Arial" panose="020B0604020202020204" pitchFamily="34" charset="0"/>
              <a:buChar char="•"/>
            </a:pPr>
            <a:r>
              <a:rPr lang="en-US" dirty="0"/>
              <a:t>Supervision roles</a:t>
            </a:r>
          </a:p>
          <a:p>
            <a:pPr marL="171450" indent="-171450">
              <a:buFont typeface="Arial" panose="020B0604020202020204" pitchFamily="34" charset="0"/>
              <a:buChar char="•"/>
            </a:pPr>
            <a:r>
              <a:rPr lang="en-US" dirty="0"/>
              <a:t>Professional ethics</a:t>
            </a:r>
          </a:p>
          <a:p>
            <a:pPr marL="171450" indent="-171450">
              <a:buFont typeface="Arial" panose="020B0604020202020204" pitchFamily="34" charset="0"/>
              <a:buChar char="•"/>
            </a:pPr>
            <a:r>
              <a:rPr lang="en-US" dirty="0"/>
              <a:t>Self-evaluation</a:t>
            </a:r>
          </a:p>
          <a:p>
            <a:pPr marL="171450" indent="-171450">
              <a:buFont typeface="Arial" panose="020B0604020202020204" pitchFamily="34" charset="0"/>
              <a:buChar char="•"/>
            </a:pPr>
            <a:r>
              <a:rPr lang="en-US" dirty="0"/>
              <a:t>Continued professional learning</a:t>
            </a:r>
          </a:p>
          <a:p>
            <a:pPr marL="171450" indent="-171450">
              <a:buFont typeface="Arial" panose="020B0604020202020204" pitchFamily="34" charset="0"/>
              <a:buChar char="•"/>
            </a:pPr>
            <a:r>
              <a:rPr lang="en-US" dirty="0"/>
              <a:t>Etiology and diagnosis</a:t>
            </a:r>
          </a:p>
          <a:p>
            <a:pPr marL="171450" indent="-171450">
              <a:buFont typeface="Arial" panose="020B0604020202020204" pitchFamily="34" charset="0"/>
              <a:buChar char="•"/>
            </a:pPr>
            <a:r>
              <a:rPr lang="en-US" dirty="0"/>
              <a:t>Therapist/client relationship</a:t>
            </a:r>
          </a:p>
          <a:p>
            <a:pPr marL="171450" indent="-171450">
              <a:buFont typeface="Arial" panose="020B0604020202020204" pitchFamily="34" charset="0"/>
              <a:buChar char="•"/>
            </a:pPr>
            <a:r>
              <a:rPr lang="en-US" dirty="0"/>
              <a:t>Oral and written communication </a:t>
            </a:r>
          </a:p>
        </p:txBody>
      </p:sp>
      <p:sp>
        <p:nvSpPr>
          <p:cNvPr id="4" name="Slide Number Placeholder 3"/>
          <p:cNvSpPr>
            <a:spLocks noGrp="1"/>
          </p:cNvSpPr>
          <p:nvPr>
            <p:ph type="sldNum" sz="quarter" idx="5"/>
          </p:nvPr>
        </p:nvSpPr>
        <p:spPr/>
        <p:txBody>
          <a:bodyPr/>
          <a:lstStyle/>
          <a:p>
            <a:fld id="{AC0E5C00-F6F2-4132-BBB3-3A823F2F4CDE}" type="slidenum">
              <a:rPr lang="en-US" smtClean="0"/>
              <a:t>15</a:t>
            </a:fld>
            <a:endParaRPr lang="en-US"/>
          </a:p>
        </p:txBody>
      </p:sp>
    </p:spTree>
    <p:extLst>
      <p:ext uri="{BB962C8B-B14F-4D97-AF65-F5344CB8AC3E}">
        <p14:creationId xmlns:p14="http://schemas.microsoft.com/office/powerpoint/2010/main" val="96065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E5C00-F6F2-4132-BBB3-3A823F2F4CDE}" type="slidenum">
              <a:rPr lang="en-US" smtClean="0"/>
              <a:t>16</a:t>
            </a:fld>
            <a:endParaRPr lang="en-US"/>
          </a:p>
        </p:txBody>
      </p:sp>
    </p:spTree>
    <p:extLst>
      <p:ext uri="{BB962C8B-B14F-4D97-AF65-F5344CB8AC3E}">
        <p14:creationId xmlns:p14="http://schemas.microsoft.com/office/powerpoint/2010/main" val="350354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54488" cy="46224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Is this person engaging in independent private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What if the PLPC used the office secretary to schedule appointments, the practices Informed Consents, and the practice retained the records of the client?  Would this make a difference?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What if the site agreement states that the P-PLC is </a:t>
            </a:r>
            <a:r>
              <a:rPr lang="en-US" sz="1100" i="1" dirty="0"/>
              <a:t>not </a:t>
            </a:r>
            <a:r>
              <a:rPr lang="en-US" sz="1100" i="0" dirty="0"/>
              <a:t>an employee of the Practice and there is no employer/employee relationship.  The PLPC is simply renting space but supervision is provided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Rule 4.2.B3:  </a:t>
            </a:r>
            <a:r>
              <a:rPr lang="en-US" sz="1100" i="1" dirty="0">
                <a:effectLst/>
                <a:latin typeface="Times New Roman" panose="02020603050405020304" pitchFamily="18" charset="0"/>
                <a:ea typeface="Times New Roman" panose="02020603050405020304" pitchFamily="18" charset="0"/>
              </a:rPr>
              <a:t>Requirements</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to</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Become</a:t>
            </a:r>
            <a:r>
              <a:rPr lang="en-US" sz="1100" i="1" spc="-1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a</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Provisional-Licensed</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Professional</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Counselor</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(P-LPC)</a:t>
            </a:r>
            <a:endParaRPr lang="en-US" sz="1100" dirty="0">
              <a:effectLst/>
              <a:latin typeface="Times New Roman" panose="02020603050405020304" pitchFamily="18" charset="0"/>
              <a:ea typeface="Times New Roman" panose="02020603050405020304" pitchFamily="18" charset="0"/>
            </a:endParaRPr>
          </a:p>
          <a:p>
            <a:r>
              <a:rPr lang="en-US" sz="1100" dirty="0"/>
              <a:t>Supervision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10" dirty="0">
                <a:effectLst/>
                <a:latin typeface="Times New Roman" panose="02020603050405020304" pitchFamily="18" charset="0"/>
                <a:ea typeface="Times New Roman" panose="02020603050405020304" pitchFamily="18" charset="0"/>
              </a:rPr>
              <a:t>In order to receive supervision by an LPC-S a P-LPC</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may practice in a clinical setting under the</a:t>
            </a:r>
            <a:r>
              <a:rPr lang="en-US" sz="1100" spc="-28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supervision of</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an</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LPC-S as</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long</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as</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an LPC</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is</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available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on the premises.</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In such</a:t>
            </a:r>
            <a:r>
              <a:rPr lang="en-US" sz="1100" spc="-7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case,</a:t>
            </a:r>
            <a:r>
              <a:rPr lang="en-US" sz="1100" spc="-28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the affiliation between the P-LPC and the on-site LPC must be documented on the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Declaration of Practice statement and submitted to the Board. The P-LPC shall</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neither practice independently nor hold oneself out as a counselor in independent</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spc="-1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10" dirty="0">
                <a:effectLst/>
                <a:latin typeface="Times New Roman" panose="02020603050405020304" pitchFamily="18" charset="0"/>
                <a:ea typeface="Times New Roman" panose="02020603050405020304" pitchFamily="18" charset="0"/>
              </a:rPr>
              <a:t>Rule 4.3.B2:  </a:t>
            </a:r>
            <a:r>
              <a:rPr lang="en-US" sz="1100" i="1" dirty="0">
                <a:effectLst/>
                <a:latin typeface="Times New Roman" panose="02020603050405020304" pitchFamily="18" charset="0"/>
                <a:ea typeface="Times New Roman" panose="02020603050405020304" pitchFamily="18" charset="0"/>
              </a:rPr>
              <a:t>Requirements</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to</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Become</a:t>
            </a:r>
            <a:r>
              <a:rPr lang="en-US" sz="1100" i="1" spc="-1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a Licensed</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Professional</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Counselor</a:t>
            </a:r>
            <a:r>
              <a:rPr lang="en-US" sz="1100" i="1" spc="-5" dirty="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(LPC)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10" dirty="0">
                <a:effectLst/>
                <a:latin typeface="Times New Roman" panose="02020603050405020304" pitchFamily="18" charset="0"/>
                <a:ea typeface="Times New Roman" panose="02020603050405020304" pitchFamily="18" charset="0"/>
              </a:rPr>
              <a:t>Supervision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10" dirty="0">
                <a:effectLst/>
                <a:latin typeface="Times New Roman" panose="02020603050405020304" pitchFamily="18" charset="0"/>
                <a:ea typeface="Times New Roman" panose="02020603050405020304" pitchFamily="18" charset="0"/>
              </a:rPr>
              <a:t>In order to receive supervision by a Board qualified supervisor and</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obtain</a:t>
            </a:r>
            <a:r>
              <a:rPr lang="en-US" sz="1100" spc="10"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required</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experience for licensure,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Licensees</a:t>
            </a:r>
            <a:r>
              <a:rPr lang="en-US" sz="1100" spc="10"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who</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have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completed the requirements for licensure may practice under the supervision of an LPC-S in a setting where an LPC is</a:t>
            </a:r>
            <a:r>
              <a:rPr lang="en-US" sz="1100" spc="-28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immediately available on site. In this situation, an affiliation agreement between the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Licensee and the practice shall be submitted to the Board, which indicates the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immediate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availability</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of</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an</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onsite LPC</a:t>
            </a:r>
            <a:r>
              <a:rPr lang="en-US" sz="1100" spc="-7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and</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that the Licensee</a:t>
            </a:r>
            <a:r>
              <a:rPr lang="en-US" sz="1100" spc="-5"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shall not practice </a:t>
            </a:r>
            <a:r>
              <a:rPr lang="en-US" sz="1100" dirty="0">
                <a:effectLst/>
                <a:latin typeface="Times New Roman" panose="02020603050405020304" pitchFamily="18" charset="0"/>
                <a:ea typeface="Times New Roman" panose="02020603050405020304" pitchFamily="18" charset="0"/>
              </a:rPr>
              <a:t>independently</a:t>
            </a:r>
            <a:r>
              <a:rPr lang="en-US" sz="1100" spc="-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or</a:t>
            </a:r>
            <a:r>
              <a:rPr lang="en-US" sz="1100" spc="-1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hold</a:t>
            </a:r>
            <a:r>
              <a:rPr lang="en-US" sz="1100" spc="-1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oneself</a:t>
            </a:r>
            <a:r>
              <a:rPr lang="en-US" sz="1100" spc="-1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out</a:t>
            </a:r>
            <a:r>
              <a:rPr lang="en-US" sz="1100" spc="-1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as</a:t>
            </a:r>
            <a:r>
              <a:rPr lang="en-US" sz="1100" spc="-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a:t>
            </a:r>
            <a:r>
              <a:rPr lang="en-US" sz="1100" spc="-1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counselor</a:t>
            </a:r>
            <a:r>
              <a:rPr lang="en-US" sz="1100" spc="-1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in</a:t>
            </a:r>
            <a:r>
              <a:rPr lang="en-US" sz="1100" spc="-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independent</a:t>
            </a:r>
            <a:r>
              <a:rPr lang="en-US" sz="1100" spc="5"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From a business model this sounds great but think about it from the perspective of the client: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I made an appointment directly with my therapist at his/her counseling company as noted on the business card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I signed the appropriate documents with the counselor’s name and practice on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I paid the PLPC directly for their services and my session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I made another appointment directly with the PLPC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I asked the PLPC for a copy of my records to be sent to another entity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Times New Roman" panose="02020603050405020304" pitchFamily="18" charset="0"/>
                <a:ea typeface="Times New Roman" panose="02020603050405020304" pitchFamily="18" charset="0"/>
              </a:rPr>
              <a:t>I call the PLPC directly to cancel my appointment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spc="-10" dirty="0">
              <a:effectLst/>
              <a:latin typeface="Times New Roman" panose="02020603050405020304" pitchFamily="18" charset="0"/>
              <a:ea typeface="Times New Roman" panose="02020603050405020304" pitchFamily="18" charset="0"/>
            </a:endParaRPr>
          </a:p>
          <a:p>
            <a:endParaRPr lang="en-US" sz="1100" dirty="0"/>
          </a:p>
        </p:txBody>
      </p:sp>
    </p:spTree>
    <p:extLst>
      <p:ext uri="{BB962C8B-B14F-4D97-AF65-F5344CB8AC3E}">
        <p14:creationId xmlns:p14="http://schemas.microsoft.com/office/powerpoint/2010/main" val="100663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681355">
              <a:spcBef>
                <a:spcPts val="0"/>
              </a:spcBef>
              <a:spcAft>
                <a:spcPts val="0"/>
              </a:spcAft>
            </a:pPr>
            <a:r>
              <a:rPr lang="en-US" sz="1200" dirty="0">
                <a:effectLst/>
                <a:latin typeface="Times New Roman" panose="02020603050405020304" pitchFamily="18" charset="0"/>
                <a:ea typeface="Times New Roman" panose="02020603050405020304" pitchFamily="18" charset="0"/>
              </a:rPr>
              <a:t>Any</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person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providing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counseling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or</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supervision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services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through</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means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of</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Distance</a:t>
            </a:r>
            <a:r>
              <a:rPr lang="en-US" sz="1200" spc="-28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Professional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Services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 must</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meet</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following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requirements:</a:t>
            </a:r>
          </a:p>
          <a:p>
            <a:pPr marL="171450" marR="0"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 Be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Active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Status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P-LPC, LPC,</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or LPC-S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Mississippi.</a:t>
            </a:r>
            <a:endParaRPr lang="en-US" sz="1100" dirty="0">
              <a:effectLst/>
              <a:latin typeface="Times New Roman" panose="02020603050405020304" pitchFamily="18" charset="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Hold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license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good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standing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 the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location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of</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recipient</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receiving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services.</a:t>
            </a:r>
            <a:endParaRPr lang="en-US" sz="1100" dirty="0">
              <a:effectLst/>
              <a:latin typeface="Times New Roman" panose="02020603050405020304" pitchFamily="18" charset="0"/>
              <a:ea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Submit to the Board verification of training (including synchronous or asynchronous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audio/video</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webinars)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a:t>
            </a:r>
            <a:r>
              <a:rPr lang="en-US" sz="1200" spc="5"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counseling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by</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completing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one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of</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following:</a:t>
            </a:r>
            <a:endParaRPr lang="en-US" sz="1100" spc="0" dirty="0">
              <a:effectLst/>
              <a:latin typeface="Times New Roman" panose="02020603050405020304" pitchFamily="18" charset="0"/>
              <a:ea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200" spc="-5" dirty="0">
                <a:effectLst/>
                <a:latin typeface="Times New Roman" panose="02020603050405020304" pitchFamily="18" charset="0"/>
                <a:ea typeface="Times New Roman" panose="02020603050405020304" pitchFamily="18" charset="0"/>
              </a:rPr>
              <a:t>Show</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completion of</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the Board</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Certified-</a:t>
            </a:r>
            <a:r>
              <a:rPr lang="en-US" sz="1200" spc="-5" dirty="0" err="1">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Health (BC-TMH)</a:t>
            </a:r>
            <a:r>
              <a:rPr lang="en-US" sz="1200" spc="-1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credential from</a:t>
            </a:r>
            <a:r>
              <a:rPr lang="en-US" sz="1200" spc="-28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the Center for Credentialing and Education, Inc. (CCE), an affiliate of the National</a:t>
            </a:r>
            <a:r>
              <a:rPr lang="en-US" sz="1200" spc="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Board of Certified Counselors (NBCC), or an equivalent credential as recognized by</a:t>
            </a:r>
            <a:r>
              <a:rPr lang="en-US" sz="1200" spc="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CCE.</a:t>
            </a:r>
            <a:endParaRPr lang="en-US" sz="1100" spc="-5" dirty="0">
              <a:effectLst/>
              <a:latin typeface="Times New Roman" panose="02020603050405020304" pitchFamily="18" charset="0"/>
              <a:ea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200" spc="-5" dirty="0">
                <a:effectLst/>
                <a:latin typeface="Times New Roman" panose="02020603050405020304" pitchFamily="18" charset="0"/>
                <a:ea typeface="Times New Roman" panose="02020603050405020304" pitchFamily="18" charset="0"/>
              </a:rPr>
              <a:t>Professional training. The professional training must be a minimum of nine (9) clock</a:t>
            </a:r>
            <a:r>
              <a:rPr lang="en-US" sz="1200" spc="-29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hours. All professional training must include:</a:t>
            </a: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HIPAA</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compliance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for</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Ethical</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legal</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issues</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including</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confidentiality/privacy</a:t>
            </a:r>
            <a:r>
              <a:rPr lang="en-US" sz="1200" spc="-28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issues</a:t>
            </a:r>
            <a:endParaRPr lang="en-US" sz="1100" dirty="0">
              <a:effectLst/>
              <a:latin typeface="Times New Roman" panose="02020603050405020304" pitchFamily="18" charset="0"/>
              <a:ea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Crisis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planning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&amp;</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protocols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endParaRPr lang="en-US" sz="1100" dirty="0">
              <a:effectLst/>
              <a:latin typeface="Times New Roman" panose="02020603050405020304" pitchFamily="18" charset="0"/>
              <a:ea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Choosing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using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technology</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endParaRPr lang="en-US" sz="1100" dirty="0">
              <a:effectLst/>
              <a:latin typeface="Times New Roman" panose="02020603050405020304" pitchFamily="18" charset="0"/>
              <a:ea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Orienting</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clients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to</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endParaRPr lang="en-US" sz="1100" dirty="0">
              <a:effectLst/>
              <a:latin typeface="Times New Roman" panose="02020603050405020304" pitchFamily="18" charset="0"/>
              <a:ea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Telemental</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settings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care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coordination</a:t>
            </a:r>
            <a:endParaRPr lang="en-US" sz="1100" dirty="0">
              <a:effectLst/>
              <a:latin typeface="Times New Roman" panose="02020603050405020304" pitchFamily="18" charset="0"/>
              <a:ea typeface="Times New Roman" panose="02020603050405020304" pitchFamily="18" charset="0"/>
            </a:endParaRPr>
          </a:p>
          <a:p>
            <a:pPr marL="1085850" marR="0" lvl="2"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Appropriateness</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of</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endParaRPr lang="en-US" sz="1100" dirty="0">
              <a:effectLst/>
              <a:latin typeface="Times New Roman" panose="02020603050405020304" pitchFamily="18" charset="0"/>
              <a:ea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Professional</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training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can be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gained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by</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either:</a:t>
            </a:r>
          </a:p>
          <a:p>
            <a:pPr marL="2057400" marR="0" lvl="4" indent="-228600">
              <a:spcBef>
                <a:spcPts val="0"/>
              </a:spcBef>
              <a:spcAft>
                <a:spcPts val="0"/>
              </a:spcAft>
              <a:buSzPts val="1200"/>
              <a:buFont typeface="Times New Roman" panose="02020603050405020304" pitchFamily="18" charset="0"/>
              <a:buAutoNum type="arabicParenBoth"/>
              <a:tabLst>
                <a:tab pos="1312545" algn="l"/>
              </a:tabLst>
            </a:pPr>
            <a:r>
              <a:rPr lang="en-US" sz="1200" dirty="0">
                <a:effectLst/>
                <a:latin typeface="Times New Roman" panose="02020603050405020304" pitchFamily="18" charset="0"/>
                <a:ea typeface="Times New Roman" panose="02020603050405020304" pitchFamily="18" charset="0"/>
              </a:rPr>
              <a:t>Graduate-Level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Academic</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Training (as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documented on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syllabus)</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or</a:t>
            </a:r>
            <a:endParaRPr lang="en-US" sz="11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SzPts val="1200"/>
              <a:buFont typeface="Times New Roman" panose="02020603050405020304" pitchFamily="18" charset="0"/>
              <a:buAutoNum type="arabicParenBoth"/>
              <a:tabLst>
                <a:tab pos="1312545" algn="l"/>
              </a:tabLst>
            </a:pPr>
            <a:r>
              <a:rPr lang="en-US" sz="1200" dirty="0">
                <a:effectLst/>
                <a:latin typeface="Times New Roman" panose="02020603050405020304" pitchFamily="18" charset="0"/>
                <a:ea typeface="Times New Roman" panose="02020603050405020304" pitchFamily="18" charset="0"/>
              </a:rPr>
              <a:t>Continuing</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Education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training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course</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documented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by</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certificate).</a:t>
            </a:r>
            <a:endParaRPr lang="en-US" sz="1100" spc="0" dirty="0">
              <a:effectLst/>
              <a:latin typeface="Times New Roman" panose="02020603050405020304" pitchFamily="18" charset="0"/>
              <a:ea typeface="Times New Roman" panose="02020603050405020304" pitchFamily="18" charset="0"/>
            </a:endParaRPr>
          </a:p>
          <a:p>
            <a:pPr marL="685800" marR="0" lvl="1" indent="-228600">
              <a:spcBef>
                <a:spcPts val="0"/>
              </a:spcBef>
              <a:spcAft>
                <a:spcPts val="0"/>
              </a:spcAft>
              <a:buSzPts val="1200"/>
              <a:buFont typeface="Arial" panose="020B0604020202020204" pitchFamily="34" charset="0"/>
              <a:buChar char="•"/>
              <a:tabLst>
                <a:tab pos="1312545" algn="l"/>
              </a:tabLst>
            </a:pPr>
            <a:r>
              <a:rPr lang="en-US" sz="1200" spc="-5" dirty="0">
                <a:effectLst/>
                <a:latin typeface="Times New Roman" panose="02020603050405020304" pitchFamily="18" charset="0"/>
                <a:ea typeface="Times New Roman" panose="02020603050405020304" pitchFamily="18" charset="0"/>
              </a:rPr>
              <a:t>P-LPCs can practice </a:t>
            </a:r>
            <a:r>
              <a:rPr lang="en-US" sz="1200" spc="-5" dirty="0" err="1">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Health counseling with the approval from his/her LPC-</a:t>
            </a:r>
            <a:r>
              <a:rPr lang="en-US" sz="1200" spc="-28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S, who must be</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designated by</a:t>
            </a:r>
            <a:r>
              <a:rPr lang="en-US" sz="1200" spc="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the Board to be</a:t>
            </a:r>
            <a:r>
              <a:rPr lang="en-US" sz="1200" spc="-15"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a</a:t>
            </a:r>
            <a:r>
              <a:rPr lang="en-US" sz="1200" spc="-10" dirty="0">
                <a:effectLst/>
                <a:latin typeface="Times New Roman" panose="02020603050405020304" pitchFamily="18" charset="0"/>
                <a:ea typeface="Times New Roman" panose="02020603050405020304" pitchFamily="18" charset="0"/>
              </a:rPr>
              <a:t> </a:t>
            </a:r>
            <a:r>
              <a:rPr lang="en-US" sz="1200" spc="-5" dirty="0">
                <a:effectLst/>
                <a:latin typeface="Times New Roman" panose="02020603050405020304" pitchFamily="18" charset="0"/>
                <a:ea typeface="Times New Roman" panose="02020603050405020304" pitchFamily="18" charset="0"/>
              </a:rPr>
              <a:t>Distance Professional Services provider.</a:t>
            </a:r>
            <a:endParaRPr lang="en-US" sz="1100" spc="-5"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the time of license renewal, LPC’s must document 2 hours of continuing education in</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Health</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counseling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P-LPCs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must document</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1</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hour</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of</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continuing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education in</a:t>
            </a:r>
            <a:r>
              <a:rPr lang="en-US" sz="1200" spc="-28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Telemental Health counseling.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These continuing education hours are included as part of the</a:t>
            </a:r>
            <a:r>
              <a:rPr lang="en-US" sz="1200" spc="-28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required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continuing education requirements for</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renewal.</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No</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licensing</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fee will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assessed</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for</a:t>
            </a:r>
            <a:r>
              <a:rPr lang="en-US" sz="1200" spc="-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a:t>
            </a:r>
            <a:r>
              <a:rPr lang="en-US" sz="1200" spc="-1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Distance</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Professional</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Services</a:t>
            </a:r>
            <a:r>
              <a:rPr lang="en-US" sz="1200" spc="-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provider</a:t>
            </a:r>
            <a:r>
              <a:rPr lang="en-US" sz="1200" spc="-28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designation.</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18</a:t>
            </a:fld>
            <a:endParaRPr lang="en-US"/>
          </a:p>
        </p:txBody>
      </p:sp>
    </p:spTree>
    <p:extLst>
      <p:ext uri="{BB962C8B-B14F-4D97-AF65-F5344CB8AC3E}">
        <p14:creationId xmlns:p14="http://schemas.microsoft.com/office/powerpoint/2010/main" val="474321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Font typeface="+mj-lt"/>
              <a:buNone/>
            </a:pPr>
            <a:r>
              <a:rPr lang="en-US" dirty="0"/>
              <a:t>PESI is not an Approved Continuing Education Provider (ACEP) through the National Board of Certified Counselors (NBCC)</a:t>
            </a:r>
          </a:p>
          <a:p>
            <a:pPr marL="0" indent="0">
              <a:buClrTx/>
              <a:buFont typeface="+mj-lt"/>
              <a:buNone/>
            </a:pPr>
            <a:r>
              <a:rPr lang="en-US" dirty="0"/>
              <a:t>Board will accept </a:t>
            </a:r>
            <a:r>
              <a:rPr lang="en-US" dirty="0">
                <a:highlight>
                  <a:srgbClr val="FFFF00"/>
                </a:highlight>
              </a:rPr>
              <a:t>ONLY</a:t>
            </a:r>
            <a:r>
              <a:rPr lang="en-US" dirty="0"/>
              <a:t> the following PESI training to satisfy the Continuing Education Training requirement to be designated as a Telemental Health Provider associated with your P-LPC, LPC, or LPC-S.</a:t>
            </a:r>
          </a:p>
          <a:p>
            <a:pPr marL="0" indent="0">
              <a:buClrTx/>
              <a:buNone/>
            </a:pPr>
            <a:r>
              <a:rPr lang="en-US" dirty="0"/>
              <a:t>	*** This decision is documented in the Board’s May 15, 2020 minutes (p.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 partnered with PESI to provide this training. </a:t>
            </a:r>
          </a:p>
          <a:p>
            <a:pPr marL="0" indent="0">
              <a:buClrTx/>
              <a:buNone/>
            </a:pPr>
            <a:endParaRPr lang="en-US" dirty="0"/>
          </a:p>
          <a:p>
            <a:pPr marL="0" indent="0">
              <a:buClrTx/>
              <a:buNone/>
            </a:pPr>
            <a:endParaRPr lang="en-US" dirty="0"/>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19</a:t>
            </a:fld>
            <a:endParaRPr lang="en-US"/>
          </a:p>
        </p:txBody>
      </p:sp>
    </p:spTree>
    <p:extLst>
      <p:ext uri="{BB962C8B-B14F-4D97-AF65-F5344CB8AC3E}">
        <p14:creationId xmlns:p14="http://schemas.microsoft.com/office/powerpoint/2010/main" val="225992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71A85-477E-4582-982B-FC117D288768}" type="slidenum">
              <a:rPr lang="en-US" smtClean="0"/>
              <a:t>2</a:t>
            </a:fld>
            <a:endParaRPr lang="en-US"/>
          </a:p>
        </p:txBody>
      </p:sp>
    </p:spTree>
    <p:extLst>
      <p:ext uri="{BB962C8B-B14F-4D97-AF65-F5344CB8AC3E}">
        <p14:creationId xmlns:p14="http://schemas.microsoft.com/office/powerpoint/2010/main" val="134344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of the PLPC to provide TMH services</a:t>
            </a:r>
          </a:p>
        </p:txBody>
      </p:sp>
      <p:sp>
        <p:nvSpPr>
          <p:cNvPr id="4" name="Slide Number Placeholder 3"/>
          <p:cNvSpPr>
            <a:spLocks noGrp="1"/>
          </p:cNvSpPr>
          <p:nvPr>
            <p:ph type="sldNum" sz="quarter" idx="5"/>
          </p:nvPr>
        </p:nvSpPr>
        <p:spPr/>
        <p:txBody>
          <a:bodyPr/>
          <a:lstStyle/>
          <a:p>
            <a:fld id="{AC0E5C00-F6F2-4132-BBB3-3A823F2F4CDE}" type="slidenum">
              <a:rPr lang="en-US" smtClean="0"/>
              <a:t>20</a:t>
            </a:fld>
            <a:endParaRPr lang="en-US"/>
          </a:p>
        </p:txBody>
      </p:sp>
    </p:spTree>
    <p:extLst>
      <p:ext uri="{BB962C8B-B14F-4D97-AF65-F5344CB8AC3E}">
        <p14:creationId xmlns:p14="http://schemas.microsoft.com/office/powerpoint/2010/main" val="179302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client also needs to know how to operate the technology</a:t>
            </a:r>
          </a:p>
        </p:txBody>
      </p:sp>
      <p:sp>
        <p:nvSpPr>
          <p:cNvPr id="4" name="Slide Number Placeholder 3"/>
          <p:cNvSpPr>
            <a:spLocks noGrp="1"/>
          </p:cNvSpPr>
          <p:nvPr>
            <p:ph type="sldNum" sz="quarter" idx="5"/>
          </p:nvPr>
        </p:nvSpPr>
        <p:spPr/>
        <p:txBody>
          <a:bodyPr/>
          <a:lstStyle/>
          <a:p>
            <a:fld id="{AC0E5C00-F6F2-4132-BBB3-3A823F2F4CDE}" type="slidenum">
              <a:rPr lang="en-US" smtClean="0"/>
              <a:t>21</a:t>
            </a:fld>
            <a:endParaRPr lang="en-US"/>
          </a:p>
        </p:txBody>
      </p:sp>
    </p:spTree>
    <p:extLst>
      <p:ext uri="{BB962C8B-B14F-4D97-AF65-F5344CB8AC3E}">
        <p14:creationId xmlns:p14="http://schemas.microsoft.com/office/powerpoint/2010/main" val="161019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E5C00-F6F2-4132-BBB3-3A823F2F4CDE}" type="slidenum">
              <a:rPr lang="en-US" smtClean="0"/>
              <a:t>22</a:t>
            </a:fld>
            <a:endParaRPr lang="en-US"/>
          </a:p>
        </p:txBody>
      </p:sp>
    </p:spTree>
    <p:extLst>
      <p:ext uri="{BB962C8B-B14F-4D97-AF65-F5344CB8AC3E}">
        <p14:creationId xmlns:p14="http://schemas.microsoft.com/office/powerpoint/2010/main" val="23628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Your supervisees need to know and practice making ethical decisions and problem solving via real life examples or given scenarios or case studies</a:t>
            </a:r>
          </a:p>
          <a:p>
            <a:pPr marL="228600" indent="-228600">
              <a:buAutoNum type="arabicPeriod"/>
            </a:pPr>
            <a:endParaRPr lang="en-US" dirty="0"/>
          </a:p>
          <a:p>
            <a:pPr marL="228600" indent="-228600">
              <a:buAutoNum type="arabicPeriod"/>
            </a:pPr>
            <a:r>
              <a:rPr lang="en-US" dirty="0"/>
              <a:t>Identify the problem—ethical, legal or no problem?</a:t>
            </a:r>
          </a:p>
          <a:p>
            <a:pPr marL="228600" indent="-228600">
              <a:buAutoNum type="arabicPeriod"/>
            </a:pPr>
            <a:r>
              <a:rPr lang="en-US" dirty="0"/>
              <a:t>Review the code of ethics for potential violation</a:t>
            </a:r>
          </a:p>
          <a:p>
            <a:pPr marL="228600" indent="-228600">
              <a:buAutoNum type="arabicPeriod"/>
            </a:pPr>
            <a:r>
              <a:rPr lang="en-US" dirty="0"/>
              <a:t>Look at the rules and regulations to see if potential violation</a:t>
            </a:r>
          </a:p>
        </p:txBody>
      </p:sp>
      <p:sp>
        <p:nvSpPr>
          <p:cNvPr id="4" name="Slide Number Placeholder 3"/>
          <p:cNvSpPr>
            <a:spLocks noGrp="1"/>
          </p:cNvSpPr>
          <p:nvPr>
            <p:ph type="sldNum" sz="quarter" idx="5"/>
          </p:nvPr>
        </p:nvSpPr>
        <p:spPr/>
        <p:txBody>
          <a:bodyPr/>
          <a:lstStyle/>
          <a:p>
            <a:fld id="{AC0E5C00-F6F2-4132-BBB3-3A823F2F4CDE}" type="slidenum">
              <a:rPr lang="en-US" smtClean="0"/>
              <a:t>23</a:t>
            </a:fld>
            <a:endParaRPr lang="en-US"/>
          </a:p>
        </p:txBody>
      </p:sp>
    </p:spTree>
    <p:extLst>
      <p:ext uri="{BB962C8B-B14F-4D97-AF65-F5344CB8AC3E}">
        <p14:creationId xmlns:p14="http://schemas.microsoft.com/office/powerpoint/2010/main" val="335063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US" dirty="0"/>
              <a:t>Determine the nature and dimension of the dilemma by reviewing the Foundational principals</a:t>
            </a:r>
          </a:p>
          <a:p>
            <a:pPr marL="685800" lvl="1" indent="-228600">
              <a:buAutoNum type="arabicPeriod" startAt="3"/>
            </a:pPr>
            <a:r>
              <a:rPr lang="en-US" dirty="0"/>
              <a:t>Autonomy</a:t>
            </a:r>
          </a:p>
          <a:p>
            <a:pPr marL="685800" lvl="1" indent="-228600">
              <a:buAutoNum type="arabicPeriod" startAt="3"/>
            </a:pPr>
            <a:r>
              <a:rPr lang="en-US" dirty="0"/>
              <a:t>Non-maleficence</a:t>
            </a:r>
          </a:p>
          <a:p>
            <a:pPr marL="685800" lvl="1" indent="-228600">
              <a:buAutoNum type="arabicPeriod" startAt="3"/>
            </a:pPr>
            <a:r>
              <a:rPr lang="en-US" dirty="0" err="1"/>
              <a:t>Beneficience</a:t>
            </a:r>
            <a:endParaRPr lang="en-US" dirty="0"/>
          </a:p>
          <a:p>
            <a:pPr marL="685800" lvl="1" indent="-228600">
              <a:buAutoNum type="arabicPeriod" startAt="3"/>
            </a:pPr>
            <a:r>
              <a:rPr lang="en-US" dirty="0"/>
              <a:t>Justice</a:t>
            </a:r>
          </a:p>
          <a:p>
            <a:pPr marL="685800" lvl="1" indent="-228600">
              <a:buAutoNum type="arabicPeriod" startAt="3"/>
            </a:pPr>
            <a:r>
              <a:rPr lang="en-US" dirty="0"/>
              <a:t>Fidelity</a:t>
            </a:r>
          </a:p>
          <a:p>
            <a:pPr marL="228600" indent="-228600">
              <a:buAutoNum type="arabicPeriod" startAt="3"/>
            </a:pPr>
            <a:r>
              <a:rPr lang="en-US" dirty="0"/>
              <a:t>Review the literature</a:t>
            </a:r>
          </a:p>
          <a:p>
            <a:pPr marL="228600" indent="-228600">
              <a:buAutoNum type="arabicPeriod" startAt="3"/>
            </a:pPr>
            <a:r>
              <a:rPr lang="en-US" dirty="0"/>
              <a:t>Consult with others</a:t>
            </a:r>
          </a:p>
          <a:p>
            <a:pPr marL="228600" indent="-228600">
              <a:buAutoNum type="arabicPeriod" startAt="3"/>
            </a:pPr>
            <a:r>
              <a:rPr lang="en-US" dirty="0"/>
              <a:t>Consult your professional organizations</a:t>
            </a:r>
          </a:p>
          <a:p>
            <a:pPr marL="228600" indent="-228600">
              <a:buAutoNum type="arabicPeriod" startAt="3"/>
            </a:pPr>
            <a:r>
              <a:rPr lang="en-US" dirty="0"/>
              <a:t>Consult with an attorney if needed</a:t>
            </a:r>
          </a:p>
          <a:p>
            <a:pPr marL="0" indent="0">
              <a:buNone/>
            </a:pPr>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24</a:t>
            </a:fld>
            <a:endParaRPr lang="en-US"/>
          </a:p>
        </p:txBody>
      </p:sp>
    </p:spTree>
    <p:extLst>
      <p:ext uri="{BB962C8B-B14F-4D97-AF65-F5344CB8AC3E}">
        <p14:creationId xmlns:p14="http://schemas.microsoft.com/office/powerpoint/2010/main" val="229383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n-US" dirty="0"/>
              <a:t>List all possible courses action you can take</a:t>
            </a:r>
          </a:p>
          <a:p>
            <a:pPr marL="228600" indent="-228600">
              <a:buAutoNum type="arabicPeriod" startAt="4"/>
            </a:pPr>
            <a:r>
              <a:rPr lang="en-US" dirty="0"/>
              <a:t>List all the potential consequences (positive and negative) of each course of action</a:t>
            </a:r>
          </a:p>
          <a:p>
            <a:pPr marL="228600" indent="-228600">
              <a:buAutoNum type="arabicPeriod" startAt="4"/>
            </a:pPr>
            <a:r>
              <a:rPr lang="en-US" dirty="0"/>
              <a:t>Implement and evaluate</a:t>
            </a:r>
          </a:p>
        </p:txBody>
      </p:sp>
      <p:sp>
        <p:nvSpPr>
          <p:cNvPr id="4" name="Slide Number Placeholder 3"/>
          <p:cNvSpPr>
            <a:spLocks noGrp="1"/>
          </p:cNvSpPr>
          <p:nvPr>
            <p:ph type="sldNum" sz="quarter" idx="5"/>
          </p:nvPr>
        </p:nvSpPr>
        <p:spPr/>
        <p:txBody>
          <a:bodyPr/>
          <a:lstStyle/>
          <a:p>
            <a:fld id="{AC0E5C00-F6F2-4132-BBB3-3A823F2F4CDE}" type="slidenum">
              <a:rPr lang="en-US" smtClean="0"/>
              <a:t>25</a:t>
            </a:fld>
            <a:endParaRPr lang="en-US"/>
          </a:p>
        </p:txBody>
      </p:sp>
    </p:spTree>
    <p:extLst>
      <p:ext uri="{BB962C8B-B14F-4D97-AF65-F5344CB8AC3E}">
        <p14:creationId xmlns:p14="http://schemas.microsoft.com/office/powerpoint/2010/main" val="1259530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26</a:t>
            </a:fld>
            <a:endParaRPr lang="en-US"/>
          </a:p>
        </p:txBody>
      </p:sp>
    </p:spTree>
    <p:extLst>
      <p:ext uri="{BB962C8B-B14F-4D97-AF65-F5344CB8AC3E}">
        <p14:creationId xmlns:p14="http://schemas.microsoft.com/office/powerpoint/2010/main" val="27875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0135" y="4400549"/>
            <a:ext cx="6057899" cy="4501403"/>
          </a:xfrm>
        </p:spPr>
        <p:txBody>
          <a:bodyPr/>
          <a:lstStyle/>
          <a:p>
            <a:r>
              <a:rPr lang="en-US" sz="1050" dirty="0"/>
              <a:t>DEGREE:</a:t>
            </a:r>
          </a:p>
          <a:p>
            <a:r>
              <a:rPr lang="en-US" sz="1050" dirty="0"/>
              <a:t>Complete 60 graduate semester hour (or 90 quarter hour) master’s degree which includes the equivalent of 3 semester hours in each of the 12 core course content areas</a:t>
            </a:r>
          </a:p>
          <a:p>
            <a:pPr lvl="1"/>
            <a:r>
              <a:rPr lang="en-US" sz="1050" dirty="0"/>
              <a:t>For degrees conferred after January 1, 2017, the Board will only accept these requirements</a:t>
            </a:r>
          </a:p>
          <a:p>
            <a:r>
              <a:rPr lang="en-US" sz="1050" dirty="0"/>
              <a:t>Degree must be CACREP or degree programs with the word counseling in its title and meet the 12 content area requirements</a:t>
            </a:r>
          </a:p>
          <a:p>
            <a:pPr marL="171450" indent="-171450">
              <a:buFont typeface="Arial" panose="020B0604020202020204" pitchFamily="34" charset="0"/>
              <a:buChar char="•"/>
            </a:pPr>
            <a:r>
              <a:rPr lang="en-US" sz="1050" dirty="0"/>
              <a:t>90 hour degrees are converted to semester hours by multiplying the number of quarter hours in a specific subject and multiplying it by .67 to get the equivalent semester hour.  </a:t>
            </a:r>
          </a:p>
          <a:p>
            <a:pPr marL="628650" lvl="1" indent="-171450">
              <a:buFont typeface="Arial" panose="020B0604020202020204" pitchFamily="34" charset="0"/>
              <a:buChar char="•"/>
            </a:pPr>
            <a:r>
              <a:rPr lang="en-US" sz="1050" dirty="0"/>
              <a:t>For example if someone took 4 quarter hours in Human Growth and Development, that would equate to 2.68 semester hours so the person would not meet the 3 semester hour requirement</a:t>
            </a:r>
          </a:p>
          <a:p>
            <a:pPr marL="171450" indent="-171450">
              <a:buFont typeface="Arial" panose="020B0604020202020204" pitchFamily="34" charset="0"/>
              <a:buChar char="•"/>
            </a:pPr>
            <a:r>
              <a:rPr lang="en-US" sz="1050" dirty="0"/>
              <a:t>Can no longer piece degrees together to make the 60 semester hour requirement or to the add on to make a full 60 degree</a:t>
            </a:r>
          </a:p>
          <a:p>
            <a:pPr marL="171450" indent="-171450">
              <a:buFont typeface="Arial" panose="020B0604020202020204" pitchFamily="34" charset="0"/>
              <a:buChar char="•"/>
            </a:pPr>
            <a:r>
              <a:rPr lang="en-US" sz="1050" dirty="0"/>
              <a:t>OR you can earn a doctoral or educational specialist degree primarily in counseling, guidance, or related field which meets similar standards </a:t>
            </a:r>
          </a:p>
          <a:p>
            <a:pPr marL="171450" indent="-171450">
              <a:buFont typeface="Arial" panose="020B0604020202020204" pitchFamily="34" charset="0"/>
              <a:buChar char="•"/>
            </a:pPr>
            <a:r>
              <a:rPr lang="en-US" sz="1050" dirty="0"/>
              <a:t>12 content areas</a:t>
            </a:r>
          </a:p>
          <a:p>
            <a:pPr marL="628650" lvl="1" indent="-171450">
              <a:buFont typeface="Arial" panose="020B0604020202020204" pitchFamily="34" charset="0"/>
              <a:buChar char="•"/>
            </a:pPr>
            <a:r>
              <a:rPr lang="en-US" sz="1050" dirty="0"/>
              <a:t>HG and D</a:t>
            </a:r>
          </a:p>
          <a:p>
            <a:pPr marL="628650" lvl="1" indent="-171450">
              <a:buFont typeface="Arial" panose="020B0604020202020204" pitchFamily="34" charset="0"/>
              <a:buChar char="•"/>
            </a:pPr>
            <a:r>
              <a:rPr lang="en-US" sz="1050" dirty="0"/>
              <a:t>Social and Cultural Foundations</a:t>
            </a:r>
          </a:p>
          <a:p>
            <a:pPr marL="628650" lvl="1" indent="-171450">
              <a:buFont typeface="Arial" panose="020B0604020202020204" pitchFamily="34" charset="0"/>
              <a:buChar char="•"/>
            </a:pPr>
            <a:r>
              <a:rPr lang="en-US" sz="1050" dirty="0"/>
              <a:t>Counseling / Psychotherapy skills</a:t>
            </a:r>
          </a:p>
          <a:p>
            <a:pPr marL="628650" lvl="1" indent="-171450">
              <a:buFont typeface="Arial" panose="020B0604020202020204" pitchFamily="34" charset="0"/>
              <a:buChar char="•"/>
            </a:pPr>
            <a:r>
              <a:rPr lang="en-US" sz="1050" dirty="0"/>
              <a:t>Group</a:t>
            </a:r>
          </a:p>
          <a:p>
            <a:pPr marL="628650" lvl="1" indent="-171450">
              <a:buFont typeface="Arial" panose="020B0604020202020204" pitchFamily="34" charset="0"/>
              <a:buChar char="•"/>
            </a:pPr>
            <a:r>
              <a:rPr lang="en-US" sz="1050" dirty="0"/>
              <a:t>Lifestyle and Career</a:t>
            </a:r>
          </a:p>
          <a:p>
            <a:pPr marL="628650" lvl="1" indent="-171450">
              <a:buFont typeface="Arial" panose="020B0604020202020204" pitchFamily="34" charset="0"/>
              <a:buChar char="•"/>
            </a:pPr>
            <a:r>
              <a:rPr lang="en-US" sz="1050" dirty="0"/>
              <a:t>Testing and Appraisal</a:t>
            </a:r>
          </a:p>
          <a:p>
            <a:pPr marL="628650" lvl="1" indent="-171450">
              <a:buFont typeface="Arial" panose="020B0604020202020204" pitchFamily="34" charset="0"/>
              <a:buChar char="•"/>
            </a:pPr>
            <a:r>
              <a:rPr lang="en-US" sz="1050" dirty="0"/>
              <a:t>Research and Evaluation</a:t>
            </a:r>
          </a:p>
          <a:p>
            <a:pPr marL="628650" lvl="1" indent="-171450">
              <a:buFont typeface="Arial" panose="020B0604020202020204" pitchFamily="34" charset="0"/>
              <a:buChar char="•"/>
            </a:pPr>
            <a:r>
              <a:rPr lang="en-US" sz="1050" dirty="0"/>
              <a:t>Professional Orientation to Counseling Ethics</a:t>
            </a:r>
          </a:p>
          <a:p>
            <a:pPr marL="628650" lvl="1" indent="-171450">
              <a:buFont typeface="Arial" panose="020B0604020202020204" pitchFamily="34" charset="0"/>
              <a:buChar char="•"/>
            </a:pPr>
            <a:r>
              <a:rPr lang="en-US" sz="1050" dirty="0"/>
              <a:t>Theories of Counseling Psychotherapy and Personality</a:t>
            </a:r>
          </a:p>
          <a:p>
            <a:pPr marL="628650" lvl="1" indent="-171450">
              <a:buFont typeface="Arial" panose="020B0604020202020204" pitchFamily="34" charset="0"/>
              <a:buChar char="•"/>
            </a:pPr>
            <a:r>
              <a:rPr lang="en-US" sz="1050" dirty="0"/>
              <a:t>MFT</a:t>
            </a:r>
          </a:p>
          <a:p>
            <a:pPr marL="628650" lvl="1" indent="-171450">
              <a:buFont typeface="Arial" panose="020B0604020202020204" pitchFamily="34" charset="0"/>
              <a:buChar char="•"/>
            </a:pPr>
            <a:r>
              <a:rPr lang="en-US" sz="1050" dirty="0"/>
              <a:t>Abnormal/Psychopathology</a:t>
            </a:r>
          </a:p>
          <a:p>
            <a:pPr marL="628650" lvl="1" indent="-171450">
              <a:buFont typeface="Arial" panose="020B0604020202020204" pitchFamily="34" charset="0"/>
              <a:buChar char="•"/>
            </a:pPr>
            <a:r>
              <a:rPr lang="en-US" sz="1050" dirty="0"/>
              <a:t>Internship</a:t>
            </a:r>
          </a:p>
          <a:p>
            <a:endParaRPr lang="en-US" sz="1050" dirty="0"/>
          </a:p>
        </p:txBody>
      </p:sp>
      <p:sp>
        <p:nvSpPr>
          <p:cNvPr id="4" name="Slide Number Placeholder 3"/>
          <p:cNvSpPr>
            <a:spLocks noGrp="1"/>
          </p:cNvSpPr>
          <p:nvPr>
            <p:ph type="sldNum" sz="quarter" idx="5"/>
          </p:nvPr>
        </p:nvSpPr>
        <p:spPr/>
        <p:txBody>
          <a:bodyPr/>
          <a:lstStyle/>
          <a:p>
            <a:fld id="{AC0E5C00-F6F2-4132-BBB3-3A823F2F4CDE}" type="slidenum">
              <a:rPr lang="en-US" smtClean="0"/>
              <a:t>27</a:t>
            </a:fld>
            <a:endParaRPr lang="en-US"/>
          </a:p>
        </p:txBody>
      </p:sp>
    </p:spTree>
    <p:extLst>
      <p:ext uri="{BB962C8B-B14F-4D97-AF65-F5344CB8AC3E}">
        <p14:creationId xmlns:p14="http://schemas.microsoft.com/office/powerpoint/2010/main" val="1637292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the responsibility of the Supervisor to help the supervisee in any area he or she is struggling with.  At the end of the day, the supervisor must feel the supervisee is competent to provide services.  There should be no surprises at the end.  This is a time for professional growth.  If you would not let a family member go to this person for counseling, you should not recommend them for licensure.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include in supervision: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Consents and review of consents for TMH, Intakes, Covid Policies, Privacy Policy, Informed Consent, HIPPA policy, Practice Policy regarding billing, appointments, cancellations etc., Release of info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set up your own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Ethical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28</a:t>
            </a:fld>
            <a:endParaRPr lang="en-US"/>
          </a:p>
        </p:txBody>
      </p:sp>
    </p:spTree>
    <p:extLst>
      <p:ext uri="{BB962C8B-B14F-4D97-AF65-F5344CB8AC3E}">
        <p14:creationId xmlns:p14="http://schemas.microsoft.com/office/powerpoint/2010/main" val="2141868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19015"/>
          </a:xfrm>
        </p:spPr>
        <p:txBody>
          <a:bodyPr/>
          <a:lstStyle/>
          <a:p>
            <a:r>
              <a:rPr lang="en-US" dirty="0"/>
              <a:t>P-LPCs must report supervised hours using the Board’s online Supervision Reporting Log</a:t>
            </a:r>
          </a:p>
          <a:p>
            <a:r>
              <a:rPr lang="en-US" dirty="0"/>
              <a:t>LPC-S must submit an online evaluation of the P-LPC as part of the P-LPCs annual renewal</a:t>
            </a:r>
          </a:p>
          <a:p>
            <a:r>
              <a:rPr lang="en-US" dirty="0"/>
              <a:t>The P-LPC MUST remain under supervision until the LPC is issued</a:t>
            </a:r>
          </a:p>
          <a:p>
            <a:pPr marL="0" indent="0">
              <a:buFont typeface="Arial" panose="020B0604020202020204" pitchFamily="34" charset="0"/>
              <a:buNone/>
            </a:pPr>
            <a:endParaRPr lang="en-US" dirty="0"/>
          </a:p>
          <a:p>
            <a:pPr marL="171450" lvl="0" indent="-171450">
              <a:buFont typeface="Arial" panose="020B0604020202020204" pitchFamily="34" charset="0"/>
              <a:buChar char="•"/>
            </a:pPr>
            <a:r>
              <a:rPr lang="en-US" dirty="0"/>
              <a:t>There is a checkbox that says that the supervisor has discussed the evaluation with the P-LPC</a:t>
            </a:r>
          </a:p>
          <a:p>
            <a:pPr marL="171450" lvl="0" indent="-171450">
              <a:buFont typeface="Arial" panose="020B0604020202020204" pitchFamily="34" charset="0"/>
              <a:buChar char="•"/>
            </a:pPr>
            <a:r>
              <a:rPr lang="en-US" dirty="0"/>
              <a:t>NO SURPRISES</a:t>
            </a:r>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29</a:t>
            </a:fld>
            <a:endParaRPr lang="en-US"/>
          </a:p>
        </p:txBody>
      </p:sp>
    </p:spTree>
    <p:extLst>
      <p:ext uri="{BB962C8B-B14F-4D97-AF65-F5344CB8AC3E}">
        <p14:creationId xmlns:p14="http://schemas.microsoft.com/office/powerpoint/2010/main" val="59528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E5C00-F6F2-4132-BBB3-3A823F2F4CDE}" type="slidenum">
              <a:rPr lang="en-US" smtClean="0"/>
              <a:t>3</a:t>
            </a:fld>
            <a:endParaRPr lang="en-US"/>
          </a:p>
        </p:txBody>
      </p:sp>
    </p:spTree>
    <p:extLst>
      <p:ext uri="{BB962C8B-B14F-4D97-AF65-F5344CB8AC3E}">
        <p14:creationId xmlns:p14="http://schemas.microsoft.com/office/powerpoint/2010/main" val="945069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E5C00-F6F2-4132-BBB3-3A823F2F4CDE}" type="slidenum">
              <a:rPr lang="en-US" smtClean="0"/>
              <a:t>30</a:t>
            </a:fld>
            <a:endParaRPr lang="en-US"/>
          </a:p>
        </p:txBody>
      </p:sp>
    </p:spTree>
    <p:extLst>
      <p:ext uri="{BB962C8B-B14F-4D97-AF65-F5344CB8AC3E}">
        <p14:creationId xmlns:p14="http://schemas.microsoft.com/office/powerpoint/2010/main" val="367204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171450" indent="-171450">
              <a:buFont typeface="Arial" panose="020B0604020202020204" pitchFamily="34" charset="0"/>
              <a:buChar char="•"/>
            </a:pPr>
            <a:r>
              <a:rPr lang="en-US" dirty="0"/>
              <a:t>LPC-S must be a Mississippi Board Qualified Supervisor</a:t>
            </a:r>
          </a:p>
          <a:p>
            <a:pPr marL="171450" indent="-171450">
              <a:buFont typeface="Arial" panose="020B0604020202020204" pitchFamily="34" charset="0"/>
              <a:buChar char="•"/>
            </a:pPr>
            <a:r>
              <a:rPr lang="en-US" dirty="0"/>
              <a:t>In a governed by agency, an LPC does not have to be onsite because the agency itself has it’s own Policies and Procedures, oversite committees and credentialing and surveying procedures.  They have outside licensure and accreditation</a:t>
            </a:r>
          </a:p>
          <a:p>
            <a:pPr marL="171450" indent="-171450">
              <a:buFont typeface="Arial" panose="020B0604020202020204" pitchFamily="34" charset="0"/>
              <a:buChar char="•"/>
            </a:pPr>
            <a:r>
              <a:rPr lang="en-US" dirty="0"/>
              <a:t>In a private setting, currently, an LPC must be onsite when the PLPC is providing services</a:t>
            </a:r>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4</a:t>
            </a:fld>
            <a:endParaRPr lang="en-US"/>
          </a:p>
        </p:txBody>
      </p:sp>
    </p:spTree>
    <p:extLst>
      <p:ext uri="{BB962C8B-B14F-4D97-AF65-F5344CB8AC3E}">
        <p14:creationId xmlns:p14="http://schemas.microsoft.com/office/powerpoint/2010/main" val="286183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 dirty="0">
                <a:effectLst/>
                <a:latin typeface="Times New Roman" panose="02020603050405020304" pitchFamily="18" charset="0"/>
                <a:ea typeface="Times New Roman" panose="02020603050405020304" pitchFamily="18" charset="0"/>
              </a:rPr>
              <a:t>Things the Board looks for </a:t>
            </a:r>
            <a:r>
              <a:rPr lang="en-US" sz="1200" spc="-30" dirty="0" err="1">
                <a:effectLst/>
                <a:latin typeface="Times New Roman" panose="02020603050405020304" pitchFamily="18" charset="0"/>
                <a:ea typeface="Times New Roman" panose="02020603050405020304" pitchFamily="18" charset="0"/>
              </a:rPr>
              <a:t>for</a:t>
            </a:r>
            <a:r>
              <a:rPr lang="en-US" sz="1200" spc="-30" dirty="0">
                <a:effectLst/>
                <a:latin typeface="Times New Roman" panose="02020603050405020304" pitchFamily="18" charset="0"/>
                <a:ea typeface="Times New Roman" panose="02020603050405020304" pitchFamily="18" charset="0"/>
              </a:rPr>
              <a:t> approval of the Supervision Contract.  Again, there should be no surprises for the supervisee.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30" dirty="0">
              <a:effectLst/>
              <a:latin typeface="Times New Roman" panose="02020603050405020304" pitchFamily="18" charset="0"/>
              <a:ea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AC0E5C00-F6F2-4132-BBB3-3A823F2F4CDE}" type="slidenum">
              <a:rPr lang="en-US" smtClean="0"/>
              <a:t>5</a:t>
            </a:fld>
            <a:endParaRPr lang="en-US"/>
          </a:p>
        </p:txBody>
      </p:sp>
    </p:spTree>
    <p:extLst>
      <p:ext uri="{BB962C8B-B14F-4D97-AF65-F5344CB8AC3E}">
        <p14:creationId xmlns:p14="http://schemas.microsoft.com/office/powerpoint/2010/main" val="111047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950"/>
              </a:lnSpc>
              <a:spcBef>
                <a:spcPts val="0"/>
              </a:spcBef>
              <a:spcAft>
                <a:spcPts val="0"/>
              </a:spcAft>
              <a:buClrTx/>
              <a:buSzTx/>
              <a:buFont typeface="Symbol" panose="05050102010706020507" pitchFamily="18" charset="2"/>
              <a:buNone/>
              <a:tabLst/>
              <a:defRPr/>
            </a:pPr>
            <a:r>
              <a:rPr lang="en-US" sz="1200" dirty="0"/>
              <a:t>In the supervision contract, there must be an LPC-S backup regardless of setting. </a:t>
            </a:r>
            <a:r>
              <a:rPr lang="en-US" sz="1200" dirty="0">
                <a:solidFill>
                  <a:srgbClr val="000000"/>
                </a:solidFill>
                <a:effectLst/>
                <a:latin typeface="Helvetica" panose="020B0604020202020204" pitchFamily="34" charset="0"/>
                <a:ea typeface="Times New Roman" panose="02020603050405020304" pitchFamily="18" charset="0"/>
              </a:rPr>
              <a:t>Policy when the LPC-S is out of the office or unavailable, including a back-up LPC-S  </a:t>
            </a:r>
            <a:r>
              <a:rPr lang="en-US" sz="1100" b="1" dirty="0"/>
              <a:t>Ethics Code: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F.4.b. Emergencies and Absences:  Supervisors establish and communicate to supervisees procedures for contacting supervisors or, in their absence, alternative on-call supervisors to assist in handling crises.  Even though this is not explicitly spelled out in the Rules and Regs, the Board has expectations that all of the licensed counselors in the state of MS will practice ethically.  For example, if I have an accident on the coast or on my way back to North MS and I am incapacitated for a few weeks, my supervisee needs to have someone they can contact in my absence or if I have surgery or decide to vacation for a few weeks.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000000"/>
                </a:solidFill>
                <a:effectLst/>
                <a:ea typeface="Times New Roman" panose="02020603050405020304" pitchFamily="18" charset="0"/>
              </a:rPr>
              <a:t> </a:t>
            </a:r>
            <a:endParaRPr lang="en-US" sz="11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6</a:t>
            </a:fld>
            <a:endParaRPr lang="en-US"/>
          </a:p>
        </p:txBody>
      </p:sp>
    </p:spTree>
    <p:extLst>
      <p:ext uri="{BB962C8B-B14F-4D97-AF65-F5344CB8AC3E}">
        <p14:creationId xmlns:p14="http://schemas.microsoft.com/office/powerpoint/2010/main" val="289617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4300" lvl="0" indent="0">
              <a:spcBef>
                <a:spcPts val="0"/>
              </a:spcBef>
              <a:spcAft>
                <a:spcPts val="0"/>
              </a:spcAft>
              <a:buSzPts val="1200"/>
              <a:buFont typeface="Times New Roman" panose="02020603050405020304" pitchFamily="18" charset="0"/>
              <a:buNone/>
              <a:tabLst>
                <a:tab pos="800100" algn="l"/>
                <a:tab pos="800735" algn="l"/>
              </a:tabLst>
            </a:pPr>
            <a:r>
              <a:rPr lang="en-US" sz="1200" spc="-30" dirty="0">
                <a:effectLst/>
                <a:latin typeface="Times New Roman" panose="02020603050405020304" pitchFamily="18" charset="0"/>
                <a:ea typeface="Times New Roman" panose="02020603050405020304" pitchFamily="18" charset="0"/>
              </a:rPr>
              <a:t>The</a:t>
            </a:r>
            <a:r>
              <a:rPr lang="en-US" sz="1200" spc="-1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Supervision</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Contract</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submitted</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to the</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Board</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must</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include</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information explaining</a:t>
            </a:r>
            <a:r>
              <a:rPr lang="en-US" sz="1200" spc="-28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the use and limits of distance supervision, specify the qualifications of the LPC-S to</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provide distance supervision, and establish procedures for managing the failure of the</a:t>
            </a:r>
            <a:r>
              <a:rPr lang="en-US" sz="1200" spc="-28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video</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communication</a:t>
            </a:r>
            <a:r>
              <a:rPr lang="en-US" sz="1200" spc="5" dirty="0">
                <a:effectLst/>
                <a:latin typeface="Times New Roman" panose="02020603050405020304" pitchFamily="18" charset="0"/>
                <a:ea typeface="Times New Roman" panose="02020603050405020304" pitchFamily="18" charset="0"/>
              </a:rPr>
              <a:t> </a:t>
            </a:r>
            <a:r>
              <a:rPr lang="en-US" sz="1200" spc="-30" dirty="0">
                <a:effectLst/>
                <a:latin typeface="Times New Roman" panose="02020603050405020304" pitchFamily="18" charset="0"/>
                <a:ea typeface="Times New Roman" panose="02020603050405020304" pitchFamily="18" charset="0"/>
              </a:rPr>
              <a:t>system.</a:t>
            </a:r>
          </a:p>
          <a:p>
            <a:pPr marL="0" marR="114300" lvl="0" indent="0">
              <a:spcBef>
                <a:spcPts val="0"/>
              </a:spcBef>
              <a:spcAft>
                <a:spcPts val="0"/>
              </a:spcAft>
              <a:buSzPts val="1200"/>
              <a:buFont typeface="Times New Roman" panose="02020603050405020304" pitchFamily="18" charset="0"/>
              <a:buNone/>
              <a:tabLst>
                <a:tab pos="800100" algn="l"/>
                <a:tab pos="800735" algn="l"/>
              </a:tabLst>
            </a:pPr>
            <a:endParaRPr lang="en-US" sz="1200" spc="-3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dirty="0"/>
              <a:t>Evaluation ratings on:</a:t>
            </a:r>
          </a:p>
          <a:p>
            <a:pPr marL="628650" lvl="1" indent="-171450">
              <a:buFont typeface="Arial" panose="020B0604020202020204" pitchFamily="34" charset="0"/>
              <a:buChar char="•"/>
            </a:pPr>
            <a:r>
              <a:rPr lang="en-US" dirty="0"/>
              <a:t>Individual counseling skills</a:t>
            </a:r>
          </a:p>
          <a:p>
            <a:pPr marL="628650" lvl="1" indent="-171450">
              <a:buFont typeface="Arial" panose="020B0604020202020204" pitchFamily="34" charset="0"/>
              <a:buChar char="•"/>
            </a:pPr>
            <a:r>
              <a:rPr lang="en-US" dirty="0"/>
              <a:t>Group skills</a:t>
            </a:r>
          </a:p>
          <a:p>
            <a:pPr marL="628650" lvl="1" indent="-171450">
              <a:buFont typeface="Arial" panose="020B0604020202020204" pitchFamily="34" charset="0"/>
              <a:buChar char="•"/>
            </a:pPr>
            <a:r>
              <a:rPr lang="en-US" dirty="0"/>
              <a:t>Diagnostic skills</a:t>
            </a:r>
          </a:p>
          <a:p>
            <a:pPr marL="628650" lvl="1" indent="-171450">
              <a:buFont typeface="Arial" panose="020B0604020202020204" pitchFamily="34" charset="0"/>
              <a:buChar char="•"/>
            </a:pPr>
            <a:r>
              <a:rPr lang="en-US" dirty="0"/>
              <a:t>Treatment planning implementation</a:t>
            </a:r>
          </a:p>
          <a:p>
            <a:pPr marL="628650" lvl="1" indent="-171450">
              <a:buFont typeface="Arial" panose="020B0604020202020204" pitchFamily="34" charset="0"/>
              <a:buChar char="•"/>
            </a:pPr>
            <a:r>
              <a:rPr lang="en-US" dirty="0"/>
              <a:t>Recording keeping</a:t>
            </a:r>
          </a:p>
          <a:p>
            <a:pPr marL="628650" lvl="1" indent="-171450">
              <a:buFont typeface="Arial" panose="020B0604020202020204" pitchFamily="34" charset="0"/>
              <a:buChar char="•"/>
            </a:pPr>
            <a:r>
              <a:rPr lang="en-US" dirty="0"/>
              <a:t>Integrity</a:t>
            </a:r>
          </a:p>
          <a:p>
            <a:pPr marL="628650" lvl="1" indent="-171450">
              <a:buFont typeface="Arial" panose="020B0604020202020204" pitchFamily="34" charset="0"/>
              <a:buChar char="•"/>
            </a:pPr>
            <a:r>
              <a:rPr lang="en-US" dirty="0"/>
              <a:t>Consulting skills</a:t>
            </a:r>
          </a:p>
          <a:p>
            <a:pPr marL="628650" lvl="1" indent="-171450">
              <a:buFont typeface="Arial" panose="020B0604020202020204" pitchFamily="34" charset="0"/>
              <a:buChar char="•"/>
            </a:pPr>
            <a:r>
              <a:rPr lang="en-US" dirty="0"/>
              <a:t>Ability to work with others </a:t>
            </a:r>
          </a:p>
          <a:p>
            <a:pPr marL="628650" lvl="1" indent="-171450">
              <a:buFont typeface="Arial" panose="020B0604020202020204" pitchFamily="34" charset="0"/>
              <a:buChar char="•"/>
            </a:pPr>
            <a:r>
              <a:rPr lang="en-US" dirty="0"/>
              <a:t>Ethical behavior</a:t>
            </a:r>
          </a:p>
          <a:p>
            <a:pPr marL="628650" lvl="1" indent="-171450">
              <a:buFont typeface="Arial" panose="020B0604020202020204" pitchFamily="34" charset="0"/>
              <a:buChar char="•"/>
            </a:pPr>
            <a:r>
              <a:rPr lang="en-US" dirty="0"/>
              <a:t>Recognition of limits</a:t>
            </a:r>
          </a:p>
          <a:p>
            <a:pPr marL="628650" lvl="1" indent="-171450">
              <a:buFont typeface="Arial" panose="020B0604020202020204" pitchFamily="34" charset="0"/>
              <a:buChar char="•"/>
            </a:pPr>
            <a:r>
              <a:rPr lang="en-US" dirty="0"/>
              <a:t>Confidentiality </a:t>
            </a:r>
          </a:p>
          <a:p>
            <a:pPr marL="0" marR="114300" lvl="0" indent="0">
              <a:spcBef>
                <a:spcPts val="0"/>
              </a:spcBef>
              <a:spcAft>
                <a:spcPts val="0"/>
              </a:spcAft>
              <a:buSzPts val="1200"/>
              <a:buFont typeface="Times New Roman" panose="02020603050405020304" pitchFamily="18" charset="0"/>
              <a:buNone/>
              <a:tabLst>
                <a:tab pos="800100" algn="l"/>
                <a:tab pos="800735" algn="l"/>
              </a:tabLst>
            </a:pPr>
            <a:endParaRPr lang="en-US" sz="1100" spc="-30" dirty="0">
              <a:effectLst/>
              <a:latin typeface="Times New Roman" panose="02020603050405020304" pitchFamily="18" charset="0"/>
              <a:ea typeface="Times New Roman" panose="02020603050405020304" pitchFamily="18" charset="0"/>
            </a:endParaRPr>
          </a:p>
          <a:p>
            <a:pPr marL="0" marR="0">
              <a:spcBef>
                <a:spcPts val="25"/>
              </a:spcBef>
              <a:spcAft>
                <a:spcPts val="0"/>
              </a:spcAft>
            </a:pPr>
            <a:r>
              <a:rPr lang="en-US" sz="12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7</a:t>
            </a:fld>
            <a:endParaRPr lang="en-US"/>
          </a:p>
        </p:txBody>
      </p:sp>
    </p:spTree>
    <p:extLst>
      <p:ext uri="{BB962C8B-B14F-4D97-AF65-F5344CB8AC3E}">
        <p14:creationId xmlns:p14="http://schemas.microsoft.com/office/powerpoint/2010/main" val="187111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Submit Declaration of Practice Statement -- </a:t>
            </a:r>
            <a:r>
              <a:rPr lang="en-US" sz="1200" dirty="0">
                <a:cs typeface="Gabriola"/>
              </a:rPr>
              <a:t>Basically, informed consent for site setting for supervisee</a:t>
            </a:r>
          </a:p>
          <a:p>
            <a:r>
              <a:rPr lang="en-US" dirty="0" err="1"/>
              <a:t>DoP</a:t>
            </a:r>
            <a:r>
              <a:rPr lang="en-US" dirty="0"/>
              <a:t> required regardless of setting of practice</a:t>
            </a:r>
          </a:p>
          <a:p>
            <a:r>
              <a:rPr lang="en-US" dirty="0"/>
              <a:t>For non-governed by settings, location/address and LPC onsite while P-LPC is providing services must be clearly documented. </a:t>
            </a:r>
          </a:p>
          <a:p>
            <a:endParaRPr lang="en-US" dirty="0"/>
          </a:p>
          <a:p>
            <a:r>
              <a:rPr lang="en-US" dirty="0"/>
              <a:t>As Dr. </a:t>
            </a:r>
            <a:r>
              <a:rPr lang="en-US" dirty="0" err="1"/>
              <a:t>Strebeck</a:t>
            </a:r>
            <a:r>
              <a:rPr lang="en-US" dirty="0"/>
              <a:t> just noted in his presentation, if our proposed rules changes are approved, some of this information may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Gabriola"/>
            </a:endParaRPr>
          </a:p>
          <a:p>
            <a:endParaRPr lang="en-US" dirty="0"/>
          </a:p>
        </p:txBody>
      </p:sp>
      <p:sp>
        <p:nvSpPr>
          <p:cNvPr id="4" name="Slide Number Placeholder 3"/>
          <p:cNvSpPr>
            <a:spLocks noGrp="1"/>
          </p:cNvSpPr>
          <p:nvPr>
            <p:ph type="sldNum" sz="quarter" idx="5"/>
          </p:nvPr>
        </p:nvSpPr>
        <p:spPr/>
        <p:txBody>
          <a:bodyPr/>
          <a:lstStyle/>
          <a:p>
            <a:fld id="{AC0E5C00-F6F2-4132-BBB3-3A823F2F4CDE}" type="slidenum">
              <a:rPr lang="en-US" smtClean="0"/>
              <a:t>8</a:t>
            </a:fld>
            <a:endParaRPr lang="en-US"/>
          </a:p>
        </p:txBody>
      </p:sp>
    </p:spTree>
    <p:extLst>
      <p:ext uri="{BB962C8B-B14F-4D97-AF65-F5344CB8AC3E}">
        <p14:creationId xmlns:p14="http://schemas.microsoft.com/office/powerpoint/2010/main" val="335886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E5C00-F6F2-4132-BBB3-3A823F2F4CDE}" type="slidenum">
              <a:rPr lang="en-US" smtClean="0"/>
              <a:t>9</a:t>
            </a:fld>
            <a:endParaRPr lang="en-US"/>
          </a:p>
        </p:txBody>
      </p:sp>
    </p:spTree>
    <p:extLst>
      <p:ext uri="{BB962C8B-B14F-4D97-AF65-F5344CB8AC3E}">
        <p14:creationId xmlns:p14="http://schemas.microsoft.com/office/powerpoint/2010/main" val="18519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59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75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07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07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870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328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76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16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713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56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82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90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367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510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991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50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195A-59BE-4A0E-9C72-6F6D88A85EC8}"/>
              </a:ext>
            </a:extLst>
          </p:cNvPr>
          <p:cNvSpPr>
            <a:spLocks noGrp="1"/>
          </p:cNvSpPr>
          <p:nvPr>
            <p:ph type="ctrTitle"/>
          </p:nvPr>
        </p:nvSpPr>
        <p:spPr>
          <a:xfrm>
            <a:off x="3962399" y="1066801"/>
            <a:ext cx="7197726" cy="2421464"/>
          </a:xfrm>
        </p:spPr>
        <p:txBody>
          <a:bodyPr/>
          <a:lstStyle/>
          <a:p>
            <a:r>
              <a:rPr lang="en-US" dirty="0"/>
              <a:t>Supervision</a:t>
            </a:r>
          </a:p>
        </p:txBody>
      </p:sp>
      <p:sp>
        <p:nvSpPr>
          <p:cNvPr id="3" name="Subtitle 2">
            <a:extLst>
              <a:ext uri="{FF2B5EF4-FFF2-40B4-BE49-F238E27FC236}">
                <a16:creationId xmlns:a16="http://schemas.microsoft.com/office/drawing/2014/main" id="{3C643B8F-84F3-4990-B9E0-7A592BD69BF6}"/>
              </a:ext>
            </a:extLst>
          </p:cNvPr>
          <p:cNvSpPr>
            <a:spLocks noGrp="1"/>
          </p:cNvSpPr>
          <p:nvPr>
            <p:ph type="subTitle" idx="1"/>
          </p:nvPr>
        </p:nvSpPr>
        <p:spPr>
          <a:xfrm>
            <a:off x="3163936" y="3938092"/>
            <a:ext cx="7996189" cy="2421464"/>
          </a:xfrm>
        </p:spPr>
        <p:txBody>
          <a:bodyPr>
            <a:normAutofit lnSpcReduction="10000"/>
          </a:bodyPr>
          <a:lstStyle/>
          <a:p>
            <a:r>
              <a:rPr lang="en-US" sz="2400" dirty="0"/>
              <a:t>Mississippi Board of Examiners for Licensed Professional Counselors</a:t>
            </a:r>
          </a:p>
          <a:p>
            <a:endParaRPr lang="en-US" sz="2400" dirty="0"/>
          </a:p>
          <a:p>
            <a:r>
              <a:rPr lang="en-US" dirty="0"/>
              <a:t>MCA 71</a:t>
            </a:r>
            <a:r>
              <a:rPr lang="en-US" baseline="30000" dirty="0"/>
              <a:t>st</a:t>
            </a:r>
            <a:r>
              <a:rPr lang="en-US" dirty="0"/>
              <a:t> Annual Conference </a:t>
            </a:r>
          </a:p>
          <a:p>
            <a:r>
              <a:rPr lang="en-US" dirty="0"/>
              <a:t>November 2021 </a:t>
            </a:r>
          </a:p>
          <a:p>
            <a:r>
              <a:rPr lang="en-US" dirty="0"/>
              <a:t>Biloxi, MS</a:t>
            </a:r>
          </a:p>
        </p:txBody>
      </p:sp>
    </p:spTree>
    <p:extLst>
      <p:ext uri="{BB962C8B-B14F-4D97-AF65-F5344CB8AC3E}">
        <p14:creationId xmlns:p14="http://schemas.microsoft.com/office/powerpoint/2010/main" val="225495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grpSp>
        <p:nvGrpSpPr>
          <p:cNvPr id="8" name="Group 7">
            <a:extLst>
              <a:ext uri="{FF2B5EF4-FFF2-40B4-BE49-F238E27FC236}">
                <a16:creationId xmlns:a16="http://schemas.microsoft.com/office/drawing/2014/main" id="{E983351D-A965-4F40-83A9-526278A1553B}"/>
              </a:ext>
            </a:extLst>
          </p:cNvPr>
          <p:cNvGrpSpPr/>
          <p:nvPr/>
        </p:nvGrpSpPr>
        <p:grpSpPr>
          <a:xfrm>
            <a:off x="1542552" y="1375413"/>
            <a:ext cx="9529513" cy="5005290"/>
            <a:chOff x="871915" y="1921838"/>
            <a:chExt cx="8872867" cy="4107173"/>
          </a:xfrm>
        </p:grpSpPr>
        <p:pic>
          <p:nvPicPr>
            <p:cNvPr id="5" name="Picture 4">
              <a:extLst>
                <a:ext uri="{FF2B5EF4-FFF2-40B4-BE49-F238E27FC236}">
                  <a16:creationId xmlns:a16="http://schemas.microsoft.com/office/drawing/2014/main" id="{ACF709E9-2184-41A3-968D-49626B873144}"/>
                </a:ext>
              </a:extLst>
            </p:cNvPr>
            <p:cNvPicPr>
              <a:picLocks noChangeAspect="1"/>
            </p:cNvPicPr>
            <p:nvPr/>
          </p:nvPicPr>
          <p:blipFill>
            <a:blip r:embed="rId3"/>
            <a:stretch>
              <a:fillRect/>
            </a:stretch>
          </p:blipFill>
          <p:spPr>
            <a:xfrm>
              <a:off x="871915" y="1921838"/>
              <a:ext cx="8872866" cy="2342513"/>
            </a:xfrm>
            <a:prstGeom prst="rect">
              <a:avLst/>
            </a:prstGeom>
          </p:spPr>
        </p:pic>
        <p:pic>
          <p:nvPicPr>
            <p:cNvPr id="7" name="Picture 6">
              <a:extLst>
                <a:ext uri="{FF2B5EF4-FFF2-40B4-BE49-F238E27FC236}">
                  <a16:creationId xmlns:a16="http://schemas.microsoft.com/office/drawing/2014/main" id="{7426820B-AEE4-479F-999D-DB3A20489228}"/>
                </a:ext>
              </a:extLst>
            </p:cNvPr>
            <p:cNvPicPr>
              <a:picLocks noChangeAspect="1"/>
            </p:cNvPicPr>
            <p:nvPr/>
          </p:nvPicPr>
          <p:blipFill>
            <a:blip r:embed="rId4"/>
            <a:stretch>
              <a:fillRect/>
            </a:stretch>
          </p:blipFill>
          <p:spPr>
            <a:xfrm>
              <a:off x="871915" y="4264351"/>
              <a:ext cx="8872867" cy="1764660"/>
            </a:xfrm>
            <a:prstGeom prst="rect">
              <a:avLst/>
            </a:prstGeom>
          </p:spPr>
        </p:pic>
      </p:grpSp>
    </p:spTree>
    <p:extLst>
      <p:ext uri="{BB962C8B-B14F-4D97-AF65-F5344CB8AC3E}">
        <p14:creationId xmlns:p14="http://schemas.microsoft.com/office/powerpoint/2010/main" val="396316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4" name="Picture 3">
            <a:extLst>
              <a:ext uri="{FF2B5EF4-FFF2-40B4-BE49-F238E27FC236}">
                <a16:creationId xmlns:a16="http://schemas.microsoft.com/office/drawing/2014/main" id="{38AF2F8A-394B-4429-BDCD-A89E5A6F61E7}"/>
              </a:ext>
            </a:extLst>
          </p:cNvPr>
          <p:cNvPicPr>
            <a:picLocks noChangeAspect="1"/>
          </p:cNvPicPr>
          <p:nvPr/>
        </p:nvPicPr>
        <p:blipFill>
          <a:blip r:embed="rId3"/>
          <a:stretch>
            <a:fillRect/>
          </a:stretch>
        </p:blipFill>
        <p:spPr>
          <a:xfrm>
            <a:off x="1558456" y="1362243"/>
            <a:ext cx="9481508" cy="5189281"/>
          </a:xfrm>
          <a:prstGeom prst="rect">
            <a:avLst/>
          </a:prstGeom>
        </p:spPr>
      </p:pic>
    </p:spTree>
    <p:extLst>
      <p:ext uri="{BB962C8B-B14F-4D97-AF65-F5344CB8AC3E}">
        <p14:creationId xmlns:p14="http://schemas.microsoft.com/office/powerpoint/2010/main" val="293322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5" name="Picture 4">
            <a:extLst>
              <a:ext uri="{FF2B5EF4-FFF2-40B4-BE49-F238E27FC236}">
                <a16:creationId xmlns:a16="http://schemas.microsoft.com/office/drawing/2014/main" id="{3F958102-8B88-4D1A-8704-3AD0A90C2059}"/>
              </a:ext>
            </a:extLst>
          </p:cNvPr>
          <p:cNvPicPr>
            <a:picLocks noChangeAspect="1"/>
          </p:cNvPicPr>
          <p:nvPr/>
        </p:nvPicPr>
        <p:blipFill>
          <a:blip r:embed="rId3"/>
          <a:stretch>
            <a:fillRect/>
          </a:stretch>
        </p:blipFill>
        <p:spPr>
          <a:xfrm>
            <a:off x="1598211" y="1701579"/>
            <a:ext cx="9760467" cy="4617159"/>
          </a:xfrm>
          <a:prstGeom prst="rect">
            <a:avLst/>
          </a:prstGeom>
        </p:spPr>
      </p:pic>
    </p:spTree>
    <p:extLst>
      <p:ext uri="{BB962C8B-B14F-4D97-AF65-F5344CB8AC3E}">
        <p14:creationId xmlns:p14="http://schemas.microsoft.com/office/powerpoint/2010/main" val="90852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610A-3A13-4B28-9184-AD9B4B98FEFD}"/>
              </a:ext>
            </a:extLst>
          </p:cNvPr>
          <p:cNvSpPr>
            <a:spLocks noGrp="1"/>
          </p:cNvSpPr>
          <p:nvPr>
            <p:ph type="title"/>
          </p:nvPr>
        </p:nvSpPr>
        <p:spPr>
          <a:xfrm>
            <a:off x="3029447" y="609600"/>
            <a:ext cx="8454980" cy="1099457"/>
          </a:xfrm>
        </p:spPr>
        <p:txBody>
          <a:bodyPr>
            <a:normAutofit/>
          </a:bodyPr>
          <a:lstStyle/>
          <a:p>
            <a:r>
              <a:rPr lang="en-US" dirty="0"/>
              <a:t>Declaration of Practice </a:t>
            </a:r>
          </a:p>
        </p:txBody>
      </p:sp>
      <p:graphicFrame>
        <p:nvGraphicFramePr>
          <p:cNvPr id="5" name="Content Placeholder 2">
            <a:extLst>
              <a:ext uri="{FF2B5EF4-FFF2-40B4-BE49-F238E27FC236}">
                <a16:creationId xmlns:a16="http://schemas.microsoft.com/office/drawing/2014/main" id="{B01A2316-0447-459B-83AA-D80208DC3424}"/>
              </a:ext>
            </a:extLst>
          </p:cNvPr>
          <p:cNvGraphicFramePr>
            <a:graphicFrameLocks noGrp="1"/>
          </p:cNvGraphicFramePr>
          <p:nvPr>
            <p:ph idx="1"/>
            <p:extLst>
              <p:ext uri="{D42A27DB-BD31-4B8C-83A1-F6EECF244321}">
                <p14:modId xmlns:p14="http://schemas.microsoft.com/office/powerpoint/2010/main" val="2677130988"/>
              </p:ext>
            </p:extLst>
          </p:nvPr>
        </p:nvGraphicFramePr>
        <p:xfrm>
          <a:off x="1576613" y="1908787"/>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906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8F3F-17E3-47A6-A239-2E36A6DD629F}"/>
              </a:ext>
            </a:extLst>
          </p:cNvPr>
          <p:cNvSpPr>
            <a:spLocks noGrp="1"/>
          </p:cNvSpPr>
          <p:nvPr>
            <p:ph type="title"/>
          </p:nvPr>
        </p:nvSpPr>
        <p:spPr/>
        <p:txBody>
          <a:bodyPr/>
          <a:lstStyle/>
          <a:p>
            <a:r>
              <a:rPr lang="en-US" dirty="0"/>
              <a:t>Supervisor/Supervision Requirements</a:t>
            </a:r>
          </a:p>
        </p:txBody>
      </p:sp>
      <p:sp>
        <p:nvSpPr>
          <p:cNvPr id="3" name="Content Placeholder 2">
            <a:extLst>
              <a:ext uri="{FF2B5EF4-FFF2-40B4-BE49-F238E27FC236}">
                <a16:creationId xmlns:a16="http://schemas.microsoft.com/office/drawing/2014/main" id="{38A2BE04-6F9E-4020-B14F-61056EF42605}"/>
              </a:ext>
            </a:extLst>
          </p:cNvPr>
          <p:cNvSpPr>
            <a:spLocks noGrp="1"/>
          </p:cNvSpPr>
          <p:nvPr>
            <p:ph idx="1"/>
          </p:nvPr>
        </p:nvSpPr>
        <p:spPr>
          <a:xfrm>
            <a:off x="1645920" y="2133600"/>
            <a:ext cx="9858692" cy="4378518"/>
          </a:xfrm>
        </p:spPr>
        <p:txBody>
          <a:bodyPr>
            <a:normAutofit fontScale="92500" lnSpcReduction="20000"/>
          </a:bodyPr>
          <a:lstStyle/>
          <a:p>
            <a:r>
              <a:rPr lang="en-US" sz="2400" dirty="0"/>
              <a:t>The MS Board of Examiners will only approve clinical sites located in Mississippi</a:t>
            </a:r>
          </a:p>
          <a:p>
            <a:endParaRPr lang="en-US" sz="2400" dirty="0"/>
          </a:p>
          <a:p>
            <a:r>
              <a:rPr lang="en-US" sz="2400" dirty="0"/>
              <a:t>A Mississippi LPC-S cannot practice (supervise hours) in another state…….without being appropriately licensed in that state to provide services</a:t>
            </a:r>
          </a:p>
          <a:p>
            <a:endParaRPr lang="en-US" sz="2400" dirty="0"/>
          </a:p>
          <a:p>
            <a:r>
              <a:rPr lang="en-US" sz="2400" dirty="0"/>
              <a:t>A P-LPC may not practice independently or hold oneself out as a counselor in independent practice</a:t>
            </a:r>
          </a:p>
          <a:p>
            <a:pPr marL="0" indent="0">
              <a:buNone/>
            </a:pPr>
            <a:endParaRPr lang="en-US" sz="2400" dirty="0"/>
          </a:p>
          <a:p>
            <a:r>
              <a:rPr lang="en-US" sz="2400" dirty="0"/>
              <a:t>Note that a P-LPC must remain under supervision until full licensure is granted (even if supervision hour requirements are completed).</a:t>
            </a:r>
          </a:p>
          <a:p>
            <a:endParaRPr lang="en-US" sz="2600" dirty="0"/>
          </a:p>
        </p:txBody>
      </p:sp>
    </p:spTree>
    <p:extLst>
      <p:ext uri="{BB962C8B-B14F-4D97-AF65-F5344CB8AC3E}">
        <p14:creationId xmlns:p14="http://schemas.microsoft.com/office/powerpoint/2010/main" val="277405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5FFB-6901-422E-8B5F-6FC781A671B9}"/>
              </a:ext>
            </a:extLst>
          </p:cNvPr>
          <p:cNvSpPr>
            <a:spLocks noGrp="1"/>
          </p:cNvSpPr>
          <p:nvPr>
            <p:ph type="title"/>
          </p:nvPr>
        </p:nvSpPr>
        <p:spPr/>
        <p:txBody>
          <a:bodyPr/>
          <a:lstStyle/>
          <a:p>
            <a:r>
              <a:rPr lang="en-US" dirty="0"/>
              <a:t>Supervisor/Supervision Requirements</a:t>
            </a:r>
          </a:p>
        </p:txBody>
      </p:sp>
      <p:sp>
        <p:nvSpPr>
          <p:cNvPr id="3" name="Content Placeholder 2">
            <a:extLst>
              <a:ext uri="{FF2B5EF4-FFF2-40B4-BE49-F238E27FC236}">
                <a16:creationId xmlns:a16="http://schemas.microsoft.com/office/drawing/2014/main" id="{A7298C6F-0D68-4126-8500-759BB1573FB9}"/>
              </a:ext>
            </a:extLst>
          </p:cNvPr>
          <p:cNvSpPr>
            <a:spLocks noGrp="1"/>
          </p:cNvSpPr>
          <p:nvPr>
            <p:ph idx="1"/>
          </p:nvPr>
        </p:nvSpPr>
        <p:spPr>
          <a:xfrm>
            <a:off x="1566407" y="1729409"/>
            <a:ext cx="9938205" cy="4701208"/>
          </a:xfrm>
        </p:spPr>
        <p:txBody>
          <a:bodyPr>
            <a:normAutofit/>
          </a:bodyPr>
          <a:lstStyle/>
          <a:p>
            <a:r>
              <a:rPr lang="en-US" sz="2400" dirty="0"/>
              <a:t>The objective of supervision is to develop the supervisee’s clinical skills and competencies and help them be the best counselor and provide the best services to our clients as possible</a:t>
            </a:r>
          </a:p>
          <a:p>
            <a:r>
              <a:rPr lang="en-US" sz="2400" dirty="0"/>
              <a:t>The supervisor is responsible for assisting the P-LPC/Counselor in:</a:t>
            </a:r>
          </a:p>
          <a:p>
            <a:pPr lvl="1"/>
            <a:r>
              <a:rPr lang="en-US" sz="2200" dirty="0"/>
              <a:t> Developing expertise in methods of professional mental health counseling practice</a:t>
            </a:r>
          </a:p>
          <a:p>
            <a:pPr lvl="1"/>
            <a:r>
              <a:rPr lang="en-US" sz="2200" dirty="0"/>
              <a:t>Developing self-appraisal and professional development strategies</a:t>
            </a:r>
            <a:endParaRPr lang="en-US" sz="2000" dirty="0"/>
          </a:p>
          <a:p>
            <a:r>
              <a:rPr lang="en-US" sz="2400" dirty="0"/>
              <a:t>The supervisor is responsible for ongoing evaluation of the supervisee but documented evaluation during renewal</a:t>
            </a:r>
          </a:p>
        </p:txBody>
      </p:sp>
    </p:spTree>
    <p:extLst>
      <p:ext uri="{BB962C8B-B14F-4D97-AF65-F5344CB8AC3E}">
        <p14:creationId xmlns:p14="http://schemas.microsoft.com/office/powerpoint/2010/main" val="47700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307A-8F23-43FA-AAC4-13E8157BF509}"/>
              </a:ext>
            </a:extLst>
          </p:cNvPr>
          <p:cNvSpPr>
            <a:spLocks noGrp="1"/>
          </p:cNvSpPr>
          <p:nvPr>
            <p:ph type="title"/>
          </p:nvPr>
        </p:nvSpPr>
        <p:spPr/>
        <p:txBody>
          <a:bodyPr/>
          <a:lstStyle/>
          <a:p>
            <a:r>
              <a:rPr lang="en-US" dirty="0"/>
              <a:t>Supervisor/Supervision Requirements</a:t>
            </a:r>
          </a:p>
        </p:txBody>
      </p:sp>
      <p:sp>
        <p:nvSpPr>
          <p:cNvPr id="3" name="Content Placeholder 2">
            <a:extLst>
              <a:ext uri="{FF2B5EF4-FFF2-40B4-BE49-F238E27FC236}">
                <a16:creationId xmlns:a16="http://schemas.microsoft.com/office/drawing/2014/main" id="{7B077979-303D-4348-B3FC-FCADD356DB1F}"/>
              </a:ext>
            </a:extLst>
          </p:cNvPr>
          <p:cNvSpPr>
            <a:spLocks noGrp="1"/>
          </p:cNvSpPr>
          <p:nvPr>
            <p:ph idx="1"/>
          </p:nvPr>
        </p:nvSpPr>
        <p:spPr>
          <a:xfrm>
            <a:off x="1701579" y="2133600"/>
            <a:ext cx="9803033" cy="4179736"/>
          </a:xfrm>
        </p:spPr>
        <p:txBody>
          <a:bodyPr>
            <a:normAutofit fontScale="92500" lnSpcReduction="10000"/>
          </a:bodyPr>
          <a:lstStyle/>
          <a:p>
            <a:r>
              <a:rPr lang="en-US" sz="2600" dirty="0"/>
              <a:t>What if I live in a “border” town?</a:t>
            </a:r>
          </a:p>
          <a:p>
            <a:endParaRPr lang="en-US" sz="2600" dirty="0"/>
          </a:p>
          <a:p>
            <a:r>
              <a:rPr lang="en-US" sz="2600" dirty="0"/>
              <a:t>Example: </a:t>
            </a:r>
            <a:r>
              <a:rPr lang="en-US" sz="2600" dirty="0">
                <a:solidFill>
                  <a:schemeClr val="tx1"/>
                </a:solidFill>
                <a:cs typeface="Gabriola"/>
              </a:rPr>
              <a:t>What if I want to practice in Waveland, MS and also get some supervision hours in Slidell, LA.?</a:t>
            </a:r>
          </a:p>
          <a:p>
            <a:pPr lvl="1"/>
            <a:r>
              <a:rPr lang="en-US" sz="2400" dirty="0">
                <a:solidFill>
                  <a:schemeClr val="tx1"/>
                </a:solidFill>
                <a:cs typeface="Gabriola"/>
              </a:rPr>
              <a:t>As a PLPC, you must follow the Laws and Rules and Regulations for Mississippi and Louisiana</a:t>
            </a:r>
          </a:p>
          <a:p>
            <a:pPr lvl="1"/>
            <a:r>
              <a:rPr lang="en-US" sz="2400" dirty="0">
                <a:solidFill>
                  <a:schemeClr val="tx1"/>
                </a:solidFill>
                <a:cs typeface="Gabriola"/>
              </a:rPr>
              <a:t>For hours accrued in LA using a MS LPC-S, the supervisor must be licensed in both LA and MS</a:t>
            </a:r>
          </a:p>
          <a:p>
            <a:pPr lvl="2"/>
            <a:r>
              <a:rPr lang="en-US" sz="2200" dirty="0">
                <a:solidFill>
                  <a:schemeClr val="tx1"/>
                </a:solidFill>
                <a:cs typeface="Gabriola"/>
              </a:rPr>
              <a:t>If the PLPC has a LA supervisor for hours accrued in LA, the MS Board </a:t>
            </a:r>
            <a:r>
              <a:rPr lang="en-US" sz="2400" dirty="0">
                <a:solidFill>
                  <a:schemeClr val="tx1"/>
                </a:solidFill>
                <a:cs typeface="Gabriola"/>
              </a:rPr>
              <a:t>would consider accepting the hours accrued in LA for a MS LPC if the hours were verified by the LA Board</a:t>
            </a:r>
          </a:p>
          <a:p>
            <a:pPr lvl="1"/>
            <a:endParaRPr lang="en-US" sz="2400" dirty="0"/>
          </a:p>
          <a:p>
            <a:pPr marL="457200" lvl="1" indent="0">
              <a:buNone/>
            </a:pPr>
            <a:endParaRPr lang="en-US" sz="2400" dirty="0"/>
          </a:p>
        </p:txBody>
      </p:sp>
    </p:spTree>
    <p:extLst>
      <p:ext uri="{BB962C8B-B14F-4D97-AF65-F5344CB8AC3E}">
        <p14:creationId xmlns:p14="http://schemas.microsoft.com/office/powerpoint/2010/main" val="318986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CE157-6EB4-4704-BFAD-92444FEB377E}"/>
              </a:ext>
            </a:extLst>
          </p:cNvPr>
          <p:cNvSpPr>
            <a:spLocks noGrp="1"/>
          </p:cNvSpPr>
          <p:nvPr>
            <p:ph idx="1"/>
          </p:nvPr>
        </p:nvSpPr>
        <p:spPr>
          <a:xfrm>
            <a:off x="1709530" y="2133600"/>
            <a:ext cx="9795082" cy="3777622"/>
          </a:xfrm>
        </p:spPr>
        <p:txBody>
          <a:bodyPr>
            <a:normAutofit/>
          </a:bodyPr>
          <a:lstStyle/>
          <a:p>
            <a:r>
              <a:rPr lang="en-US" sz="2400" dirty="0"/>
              <a:t>Example:</a:t>
            </a:r>
          </a:p>
          <a:p>
            <a:pPr lvl="1"/>
            <a:r>
              <a:rPr lang="en-US" sz="2200" dirty="0"/>
              <a:t>A PLPC, who has an off-site LPC-S, is renting office space at a private counseling practice where there is an LPC onsite.  The PLPC provides their own IC, Intake paperwork, billing, scheduling, practice software, and has ownership of the clients’ records.  The PLPC is paid directly from the client or through the billing of insurance.  The PLPC has their own business cards with </a:t>
            </a:r>
            <a:r>
              <a:rPr lang="en-US" sz="2200" dirty="0" err="1"/>
              <a:t>his.her</a:t>
            </a:r>
            <a:r>
              <a:rPr lang="en-US" sz="2200" dirty="0"/>
              <a:t> future practice name, but their name is not on the outside door of the practice.  </a:t>
            </a:r>
          </a:p>
        </p:txBody>
      </p:sp>
      <p:sp>
        <p:nvSpPr>
          <p:cNvPr id="5" name="Title 4">
            <a:extLst>
              <a:ext uri="{FF2B5EF4-FFF2-40B4-BE49-F238E27FC236}">
                <a16:creationId xmlns:a16="http://schemas.microsoft.com/office/drawing/2014/main" id="{7B2C3C5D-129B-4131-9713-35C0253FB880}"/>
              </a:ext>
            </a:extLst>
          </p:cNvPr>
          <p:cNvSpPr>
            <a:spLocks noGrp="1"/>
          </p:cNvSpPr>
          <p:nvPr>
            <p:ph type="title"/>
          </p:nvPr>
        </p:nvSpPr>
        <p:spPr/>
        <p:txBody>
          <a:bodyPr/>
          <a:lstStyle/>
          <a:p>
            <a:r>
              <a:rPr lang="en-US" dirty="0"/>
              <a:t>Supervisor/Supervision Requirements</a:t>
            </a:r>
          </a:p>
        </p:txBody>
      </p:sp>
    </p:spTree>
    <p:extLst>
      <p:ext uri="{BB962C8B-B14F-4D97-AF65-F5344CB8AC3E}">
        <p14:creationId xmlns:p14="http://schemas.microsoft.com/office/powerpoint/2010/main" val="341392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19BB-1C25-456E-B511-09BC1F90C497}"/>
              </a:ext>
            </a:extLst>
          </p:cNvPr>
          <p:cNvSpPr>
            <a:spLocks noGrp="1"/>
          </p:cNvSpPr>
          <p:nvPr>
            <p:ph type="title"/>
          </p:nvPr>
        </p:nvSpPr>
        <p:spPr>
          <a:xfrm>
            <a:off x="2138901" y="624110"/>
            <a:ext cx="9700590" cy="1280890"/>
          </a:xfrm>
        </p:spPr>
        <p:txBody>
          <a:bodyPr/>
          <a:lstStyle/>
          <a:p>
            <a:r>
              <a:rPr lang="en-US" dirty="0"/>
              <a:t>Distance Professional Services by an LPC-S</a:t>
            </a:r>
          </a:p>
        </p:txBody>
      </p:sp>
      <p:sp>
        <p:nvSpPr>
          <p:cNvPr id="3" name="Content Placeholder 2">
            <a:extLst>
              <a:ext uri="{FF2B5EF4-FFF2-40B4-BE49-F238E27FC236}">
                <a16:creationId xmlns:a16="http://schemas.microsoft.com/office/drawing/2014/main" id="{DC9A1670-13E6-44D7-AAA5-8741174E5DAE}"/>
              </a:ext>
            </a:extLst>
          </p:cNvPr>
          <p:cNvSpPr>
            <a:spLocks noGrp="1"/>
          </p:cNvSpPr>
          <p:nvPr>
            <p:ph idx="1"/>
          </p:nvPr>
        </p:nvSpPr>
        <p:spPr>
          <a:xfrm>
            <a:off x="1212574" y="1490869"/>
            <a:ext cx="10292038" cy="5237921"/>
          </a:xfrm>
        </p:spPr>
        <p:txBody>
          <a:bodyPr>
            <a:normAutofit/>
          </a:bodyPr>
          <a:lstStyle/>
          <a:p>
            <a:r>
              <a:rPr lang="en-US" sz="2200" dirty="0"/>
              <a:t>Requirements for Service Providers</a:t>
            </a:r>
          </a:p>
          <a:p>
            <a:pPr lvl="1"/>
            <a:r>
              <a:rPr lang="en-US" sz="2000" b="1" dirty="0"/>
              <a:t>LPC-S</a:t>
            </a:r>
            <a:r>
              <a:rPr lang="en-US" sz="2000" dirty="0"/>
              <a:t> must be a certified </a:t>
            </a:r>
            <a:r>
              <a:rPr lang="en-US" sz="2000" dirty="0" err="1"/>
              <a:t>telemental</a:t>
            </a:r>
            <a:r>
              <a:rPr lang="en-US" sz="2000" dirty="0"/>
              <a:t> health provider by completing one of the following:</a:t>
            </a:r>
          </a:p>
          <a:p>
            <a:pPr lvl="2"/>
            <a:r>
              <a:rPr lang="en-US" sz="2000" dirty="0"/>
              <a:t>Professional Training (Graduate Level Academic Training or Continuing Education Training) containing 9 clock hours which cover the following:</a:t>
            </a:r>
          </a:p>
          <a:p>
            <a:pPr lvl="3"/>
            <a:r>
              <a:rPr lang="en-US" sz="1900" dirty="0"/>
              <a:t>HIPPA compliance for TMH</a:t>
            </a:r>
          </a:p>
          <a:p>
            <a:pPr lvl="3"/>
            <a:r>
              <a:rPr lang="en-US" sz="1900" dirty="0"/>
              <a:t>Ethical and Legal issues (confidentially, privacy issues)</a:t>
            </a:r>
          </a:p>
          <a:p>
            <a:pPr lvl="3"/>
            <a:r>
              <a:rPr lang="en-US" sz="1900" dirty="0"/>
              <a:t>Crisis planning and protocols</a:t>
            </a:r>
          </a:p>
          <a:p>
            <a:pPr lvl="3"/>
            <a:r>
              <a:rPr lang="en-US" sz="1900" dirty="0"/>
              <a:t>Technology </a:t>
            </a:r>
          </a:p>
          <a:p>
            <a:pPr lvl="3"/>
            <a:r>
              <a:rPr lang="en-US" sz="1900" dirty="0"/>
              <a:t>Orienting clients to TMH</a:t>
            </a:r>
          </a:p>
          <a:p>
            <a:pPr lvl="3"/>
            <a:r>
              <a:rPr lang="en-US" sz="1900" dirty="0"/>
              <a:t>TMH settings and care coordination</a:t>
            </a:r>
          </a:p>
          <a:p>
            <a:pPr lvl="3"/>
            <a:r>
              <a:rPr lang="en-US" sz="1900" dirty="0"/>
              <a:t>Appropriateness of the use of TMH</a:t>
            </a:r>
          </a:p>
          <a:p>
            <a:pPr lvl="3"/>
            <a:endParaRPr lang="en-US" dirty="0"/>
          </a:p>
          <a:p>
            <a:pPr lvl="2"/>
            <a:endParaRPr lang="en-US" dirty="0"/>
          </a:p>
          <a:p>
            <a:pPr lvl="1"/>
            <a:endParaRPr lang="en-US" dirty="0"/>
          </a:p>
        </p:txBody>
      </p:sp>
    </p:spTree>
    <p:extLst>
      <p:ext uri="{BB962C8B-B14F-4D97-AF65-F5344CB8AC3E}">
        <p14:creationId xmlns:p14="http://schemas.microsoft.com/office/powerpoint/2010/main" val="104406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6BA7-2FB8-430A-ACBF-91C9051EF809}"/>
              </a:ext>
            </a:extLst>
          </p:cNvPr>
          <p:cNvSpPr>
            <a:spLocks noGrp="1"/>
          </p:cNvSpPr>
          <p:nvPr>
            <p:ph type="title"/>
          </p:nvPr>
        </p:nvSpPr>
        <p:spPr>
          <a:xfrm>
            <a:off x="2242269" y="624110"/>
            <a:ext cx="9517710" cy="1280890"/>
          </a:xfrm>
        </p:spPr>
        <p:txBody>
          <a:bodyPr/>
          <a:lstStyle/>
          <a:p>
            <a:r>
              <a:rPr lang="en-US" dirty="0"/>
              <a:t>Distance Professional Services by an LPC-S</a:t>
            </a:r>
          </a:p>
        </p:txBody>
      </p:sp>
      <p:sp>
        <p:nvSpPr>
          <p:cNvPr id="3" name="Content Placeholder 2">
            <a:extLst>
              <a:ext uri="{FF2B5EF4-FFF2-40B4-BE49-F238E27FC236}">
                <a16:creationId xmlns:a16="http://schemas.microsoft.com/office/drawing/2014/main" id="{61A6BA71-BB9E-4B20-9A6D-FC063BFDDA59}"/>
              </a:ext>
            </a:extLst>
          </p:cNvPr>
          <p:cNvSpPr>
            <a:spLocks noGrp="1"/>
          </p:cNvSpPr>
          <p:nvPr>
            <p:ph idx="1"/>
          </p:nvPr>
        </p:nvSpPr>
        <p:spPr>
          <a:xfrm>
            <a:off x="1421297" y="1560443"/>
            <a:ext cx="10083316" cy="5031187"/>
          </a:xfrm>
        </p:spPr>
        <p:txBody>
          <a:bodyPr>
            <a:normAutofit fontScale="92500" lnSpcReduction="20000"/>
          </a:bodyPr>
          <a:lstStyle/>
          <a:p>
            <a:pPr lvl="2"/>
            <a:br>
              <a:rPr lang="en-US" sz="2200" dirty="0"/>
            </a:br>
            <a:r>
              <a:rPr lang="en-US" sz="2200" dirty="0"/>
              <a:t>BC-TMH credential via the Center for Credentialing and Education (CCE)</a:t>
            </a:r>
          </a:p>
          <a:p>
            <a:pPr lvl="2"/>
            <a:r>
              <a:rPr lang="en-US" sz="2200" dirty="0"/>
              <a:t>Telemental Health credential recognized by CCE</a:t>
            </a:r>
          </a:p>
          <a:p>
            <a:pPr lvl="2"/>
            <a:r>
              <a:rPr lang="en-US" sz="2200" dirty="0"/>
              <a:t>PESI: Telehealth for Mental Health Professionals: 2-Day Distance Therapy Training by Joni Gilbertson via Self-Study material</a:t>
            </a:r>
          </a:p>
          <a:p>
            <a:pPr lvl="3"/>
            <a:r>
              <a:rPr lang="en-US" sz="1800" dirty="0"/>
              <a:t>Only PESI training approved as documented in the May 2020 Board Minutes</a:t>
            </a:r>
          </a:p>
          <a:p>
            <a:pPr marL="1371600" lvl="3" indent="0">
              <a:buNone/>
            </a:pPr>
            <a:r>
              <a:rPr lang="en-US" sz="1900" b="1" dirty="0"/>
              <a:t>** </a:t>
            </a:r>
            <a:r>
              <a:rPr lang="en-US" sz="1700" b="1" dirty="0"/>
              <a:t>The Board does not endorse any programs to satisfy the professional training requirement</a:t>
            </a:r>
            <a:r>
              <a:rPr lang="en-US" sz="1700" dirty="0"/>
              <a:t>.</a:t>
            </a:r>
          </a:p>
          <a:p>
            <a:pPr lvl="1"/>
            <a:r>
              <a:rPr lang="en-US" sz="2400" dirty="0"/>
              <a:t>BC-TMH verification of training must be uploaded to your profile in order to provide these services.  The Board will send an email informing of the Board’s approval to provide these services.</a:t>
            </a:r>
          </a:p>
          <a:p>
            <a:pPr lvl="1"/>
            <a:r>
              <a:rPr lang="en-US" sz="2400" dirty="0"/>
              <a:t>Distance supervision provided via synchronous video conferencing only</a:t>
            </a:r>
          </a:p>
          <a:p>
            <a:pPr lvl="2"/>
            <a:r>
              <a:rPr lang="en-US" sz="2100" dirty="0"/>
              <a:t>No telephone, text, email, chat, etc.</a:t>
            </a:r>
          </a:p>
          <a:p>
            <a:pPr lvl="2"/>
            <a:r>
              <a:rPr lang="en-US" sz="2100" dirty="0"/>
              <a:t>These are reserved for only emergency situations</a:t>
            </a:r>
          </a:p>
          <a:p>
            <a:pPr marL="0" indent="0">
              <a:buNone/>
            </a:pPr>
            <a:endParaRPr lang="en-US" dirty="0"/>
          </a:p>
        </p:txBody>
      </p:sp>
    </p:spTree>
    <p:extLst>
      <p:ext uri="{BB962C8B-B14F-4D97-AF65-F5344CB8AC3E}">
        <p14:creationId xmlns:p14="http://schemas.microsoft.com/office/powerpoint/2010/main" val="114890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3C394E-9D97-46A5-86CF-AD2223CB033B}"/>
              </a:ext>
            </a:extLst>
          </p:cNvPr>
          <p:cNvSpPr>
            <a:spLocks noGrp="1"/>
          </p:cNvSpPr>
          <p:nvPr>
            <p:ph type="title"/>
          </p:nvPr>
        </p:nvSpPr>
        <p:spPr/>
        <p:txBody>
          <a:bodyPr/>
          <a:lstStyle/>
          <a:p>
            <a:r>
              <a:rPr lang="en-US" dirty="0"/>
              <a:t>LPC Board Members</a:t>
            </a:r>
          </a:p>
        </p:txBody>
      </p:sp>
      <p:sp>
        <p:nvSpPr>
          <p:cNvPr id="3" name="Content Placeholder 2"/>
          <p:cNvSpPr>
            <a:spLocks noGrp="1"/>
          </p:cNvSpPr>
          <p:nvPr>
            <p:ph idx="1"/>
          </p:nvPr>
        </p:nvSpPr>
        <p:spPr>
          <a:xfrm>
            <a:off x="2589212" y="2133600"/>
            <a:ext cx="8915400" cy="4100290"/>
          </a:xfrm>
        </p:spPr>
        <p:txBody>
          <a:bodyPr>
            <a:noAutofit/>
          </a:bodyPr>
          <a:lstStyle/>
          <a:p>
            <a:pPr marL="0" indent="0">
              <a:spcBef>
                <a:spcPts val="0"/>
              </a:spcBef>
              <a:buNone/>
            </a:pPr>
            <a:r>
              <a:rPr lang="en-US" sz="2000" dirty="0">
                <a:cs typeface="Arial" panose="020B0604020202020204" pitchFamily="34" charset="0"/>
              </a:rPr>
              <a:t>Richard Strebeck</a:t>
            </a:r>
            <a:r>
              <a:rPr lang="en-US" dirty="0">
                <a:cs typeface="Arial" panose="020B0604020202020204" pitchFamily="34" charset="0"/>
              </a:rPr>
              <a:t>, PhD, LPC-S, NCC, CSAT, BC-TMH</a:t>
            </a:r>
          </a:p>
          <a:p>
            <a:pPr marL="400050" lvl="1" indent="0">
              <a:spcBef>
                <a:spcPts val="0"/>
              </a:spcBef>
              <a:buNone/>
            </a:pPr>
            <a:r>
              <a:rPr lang="en-US" sz="1600" dirty="0">
                <a:cs typeface="Arial" panose="020B0604020202020204" pitchFamily="34" charset="0"/>
              </a:rPr>
              <a:t>Chair, Long Beach (District At Large)</a:t>
            </a:r>
          </a:p>
          <a:p>
            <a:pPr marL="400050" lvl="1" indent="0">
              <a:spcBef>
                <a:spcPts val="0"/>
              </a:spcBef>
              <a:buNone/>
            </a:pPr>
            <a:endParaRPr lang="en-US" sz="1800" dirty="0">
              <a:solidFill>
                <a:schemeClr val="tx1"/>
              </a:solidFill>
              <a:cs typeface="Arial" panose="020B0604020202020204" pitchFamily="34" charset="0"/>
            </a:endParaRPr>
          </a:p>
          <a:p>
            <a:pPr marL="0" indent="0">
              <a:spcBef>
                <a:spcPts val="0"/>
              </a:spcBef>
              <a:buNone/>
            </a:pPr>
            <a:r>
              <a:rPr lang="en-US" sz="2000" dirty="0">
                <a:cs typeface="Arial" panose="020B0604020202020204" pitchFamily="34" charset="0"/>
              </a:rPr>
              <a:t>Kimberly Elam Sallis</a:t>
            </a:r>
            <a:r>
              <a:rPr lang="en-US" dirty="0">
                <a:cs typeface="Arial" panose="020B0604020202020204" pitchFamily="34" charset="0"/>
              </a:rPr>
              <a:t>, PhD, LPC-S, BC-TMH</a:t>
            </a:r>
          </a:p>
          <a:p>
            <a:pPr marL="400050" lvl="1" indent="0">
              <a:spcBef>
                <a:spcPts val="0"/>
              </a:spcBef>
              <a:buNone/>
            </a:pPr>
            <a:r>
              <a:rPr lang="en-US" sz="1600" dirty="0">
                <a:solidFill>
                  <a:schemeClr val="tx1"/>
                </a:solidFill>
                <a:cs typeface="Arial" panose="020B0604020202020204" pitchFamily="34" charset="0"/>
              </a:rPr>
              <a:t>Vice-Chair, </a:t>
            </a:r>
            <a:r>
              <a:rPr lang="en-US" sz="1600" dirty="0">
                <a:cs typeface="Arial" panose="020B0604020202020204" pitchFamily="34" charset="0"/>
              </a:rPr>
              <a:t>Oxford (District I)</a:t>
            </a:r>
          </a:p>
          <a:p>
            <a:pPr marL="0" indent="0">
              <a:spcBef>
                <a:spcPts val="0"/>
              </a:spcBef>
              <a:buNone/>
            </a:pPr>
            <a:endParaRPr lang="en-US" dirty="0">
              <a:cs typeface="Arial" panose="020B0604020202020204" pitchFamily="34" charset="0"/>
            </a:endParaRPr>
          </a:p>
          <a:p>
            <a:pPr marL="0" indent="0">
              <a:spcBef>
                <a:spcPts val="0"/>
              </a:spcBef>
              <a:buNone/>
            </a:pPr>
            <a:r>
              <a:rPr lang="en-US" sz="2000" dirty="0">
                <a:cs typeface="Arial" panose="020B0604020202020204" pitchFamily="34" charset="0"/>
              </a:rPr>
              <a:t>S. Lynn Etheridge</a:t>
            </a:r>
            <a:r>
              <a:rPr lang="en-US" dirty="0">
                <a:cs typeface="Arial" panose="020B0604020202020204" pitchFamily="34" charset="0"/>
              </a:rPr>
              <a:t>, JD, PhD, LPC-S, RPTS, NCC</a:t>
            </a:r>
          </a:p>
          <a:p>
            <a:pPr marL="400050" lvl="1" indent="0">
              <a:spcBef>
                <a:spcPts val="0"/>
              </a:spcBef>
              <a:buNone/>
            </a:pPr>
            <a:r>
              <a:rPr lang="en-US" sz="1600" dirty="0">
                <a:cs typeface="Arial" panose="020B0604020202020204" pitchFamily="34" charset="0"/>
              </a:rPr>
              <a:t>Port Gibson, (District II)</a:t>
            </a:r>
          </a:p>
          <a:p>
            <a:pPr marL="400050" lvl="1" indent="0">
              <a:spcBef>
                <a:spcPts val="0"/>
              </a:spcBef>
              <a:buNone/>
            </a:pPr>
            <a:endParaRPr lang="en-US" dirty="0">
              <a:cs typeface="Arial" panose="020B0604020202020204" pitchFamily="34" charset="0"/>
            </a:endParaRPr>
          </a:p>
          <a:p>
            <a:pPr marL="0" indent="0">
              <a:spcBef>
                <a:spcPts val="0"/>
              </a:spcBef>
              <a:buNone/>
            </a:pPr>
            <a:r>
              <a:rPr lang="en-US" sz="2000" dirty="0">
                <a:solidFill>
                  <a:schemeClr val="tx1"/>
                </a:solidFill>
                <a:cs typeface="Arial" panose="020B0604020202020204" pitchFamily="34" charset="0"/>
              </a:rPr>
              <a:t>Steven Rollins Stafford, </a:t>
            </a:r>
            <a:r>
              <a:rPr lang="en-US" dirty="0">
                <a:solidFill>
                  <a:schemeClr val="tx1"/>
                </a:solidFill>
                <a:cs typeface="Arial" panose="020B0604020202020204" pitchFamily="34" charset="0"/>
              </a:rPr>
              <a:t>MS, LPC-S</a:t>
            </a:r>
          </a:p>
          <a:p>
            <a:pPr marL="400050" lvl="1" indent="0">
              <a:spcBef>
                <a:spcPts val="0"/>
              </a:spcBef>
              <a:buNone/>
            </a:pPr>
            <a:r>
              <a:rPr lang="en-US" sz="1600" dirty="0">
                <a:solidFill>
                  <a:schemeClr val="tx1"/>
                </a:solidFill>
                <a:cs typeface="Arial" panose="020B0604020202020204" pitchFamily="34" charset="0"/>
              </a:rPr>
              <a:t>Madison (District III)</a:t>
            </a:r>
          </a:p>
          <a:p>
            <a:pPr marL="400050" lvl="1" indent="0">
              <a:spcBef>
                <a:spcPts val="0"/>
              </a:spcBef>
              <a:buNone/>
            </a:pPr>
            <a:endParaRPr lang="en-US" dirty="0">
              <a:solidFill>
                <a:schemeClr val="tx1"/>
              </a:solidFill>
              <a:cs typeface="Arial" panose="020B0604020202020204" pitchFamily="34" charset="0"/>
            </a:endParaRPr>
          </a:p>
          <a:p>
            <a:pPr marL="0" indent="0">
              <a:spcBef>
                <a:spcPts val="0"/>
              </a:spcBef>
              <a:buNone/>
            </a:pPr>
            <a:r>
              <a:rPr lang="en-US" sz="2000" dirty="0" err="1">
                <a:cs typeface="Arial" panose="020B0604020202020204" pitchFamily="34" charset="0"/>
              </a:rPr>
              <a:t>Issac</a:t>
            </a:r>
            <a:r>
              <a:rPr lang="en-US" sz="2000" dirty="0">
                <a:cs typeface="Arial" panose="020B0604020202020204" pitchFamily="34" charset="0"/>
              </a:rPr>
              <a:t> </a:t>
            </a:r>
            <a:r>
              <a:rPr lang="en-US" sz="2000" dirty="0" err="1">
                <a:cs typeface="Arial" panose="020B0604020202020204" pitchFamily="34" charset="0"/>
              </a:rPr>
              <a:t>Boose</a:t>
            </a:r>
            <a:r>
              <a:rPr lang="en-US" sz="2000" dirty="0">
                <a:cs typeface="Arial" panose="020B0604020202020204" pitchFamily="34" charset="0"/>
              </a:rPr>
              <a:t>,</a:t>
            </a:r>
            <a:r>
              <a:rPr lang="en-US" dirty="0">
                <a:cs typeface="Arial" panose="020B0604020202020204" pitchFamily="34" charset="0"/>
              </a:rPr>
              <a:t> MEd, LPC-S</a:t>
            </a:r>
          </a:p>
          <a:p>
            <a:pPr marL="400050" lvl="1" indent="0">
              <a:spcBef>
                <a:spcPts val="0"/>
              </a:spcBef>
              <a:buNone/>
            </a:pPr>
            <a:r>
              <a:rPr lang="en-US" sz="1600" dirty="0">
                <a:cs typeface="Arial" panose="020B0604020202020204" pitchFamily="34" charset="0"/>
              </a:rPr>
              <a:t>Hattiesburg (District IV)</a:t>
            </a:r>
          </a:p>
          <a:p>
            <a:pPr marL="400050" lvl="1" indent="0">
              <a:spcBef>
                <a:spcPts val="0"/>
              </a:spcBef>
              <a:buNone/>
            </a:pPr>
            <a:endParaRPr lang="en-US" sz="1600" dirty="0">
              <a:solidFill>
                <a:schemeClr val="tx1"/>
              </a:solidFill>
              <a:cs typeface="Arial" panose="020B0604020202020204" pitchFamily="34" charset="0"/>
            </a:endParaRPr>
          </a:p>
          <a:p>
            <a:pPr marL="400050" lvl="1" indent="0">
              <a:spcBef>
                <a:spcPts val="0"/>
              </a:spcBef>
              <a:buNone/>
            </a:pPr>
            <a:endParaRPr lang="en-US" sz="1600" dirty="0">
              <a:cs typeface="Arial" panose="020B0604020202020204" pitchFamily="34" charset="0"/>
            </a:endParaRPr>
          </a:p>
          <a:p>
            <a:pPr marL="400050" lvl="1" indent="0">
              <a:spcBef>
                <a:spcPts val="0"/>
              </a:spcBef>
              <a:buNone/>
            </a:pPr>
            <a:endParaRPr lang="en-US" sz="1600" dirty="0">
              <a:cs typeface="Arial" panose="020B0604020202020204" pitchFamily="34" charset="0"/>
            </a:endParaRPr>
          </a:p>
        </p:txBody>
      </p:sp>
    </p:spTree>
    <p:extLst>
      <p:ext uri="{BB962C8B-B14F-4D97-AF65-F5344CB8AC3E}">
        <p14:creationId xmlns:p14="http://schemas.microsoft.com/office/powerpoint/2010/main" val="127420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19BB-1C25-456E-B511-09BC1F90C497}"/>
              </a:ext>
            </a:extLst>
          </p:cNvPr>
          <p:cNvSpPr>
            <a:spLocks noGrp="1"/>
          </p:cNvSpPr>
          <p:nvPr>
            <p:ph type="title"/>
          </p:nvPr>
        </p:nvSpPr>
        <p:spPr>
          <a:xfrm>
            <a:off x="2138901" y="624110"/>
            <a:ext cx="9700590" cy="1280890"/>
          </a:xfrm>
        </p:spPr>
        <p:txBody>
          <a:bodyPr/>
          <a:lstStyle/>
          <a:p>
            <a:r>
              <a:rPr lang="en-US" dirty="0"/>
              <a:t>Distance Professional Services by a P-LPC</a:t>
            </a:r>
          </a:p>
        </p:txBody>
      </p:sp>
      <p:sp>
        <p:nvSpPr>
          <p:cNvPr id="3" name="Content Placeholder 2">
            <a:extLst>
              <a:ext uri="{FF2B5EF4-FFF2-40B4-BE49-F238E27FC236}">
                <a16:creationId xmlns:a16="http://schemas.microsoft.com/office/drawing/2014/main" id="{DC9A1670-13E6-44D7-AAA5-8741174E5DAE}"/>
              </a:ext>
            </a:extLst>
          </p:cNvPr>
          <p:cNvSpPr>
            <a:spLocks noGrp="1"/>
          </p:cNvSpPr>
          <p:nvPr>
            <p:ph idx="1"/>
          </p:nvPr>
        </p:nvSpPr>
        <p:spPr>
          <a:xfrm>
            <a:off x="1741336" y="1669774"/>
            <a:ext cx="9763276" cy="4850296"/>
          </a:xfrm>
        </p:spPr>
        <p:txBody>
          <a:bodyPr>
            <a:normAutofit/>
          </a:bodyPr>
          <a:lstStyle/>
          <a:p>
            <a:r>
              <a:rPr lang="en-US" sz="2200" dirty="0"/>
              <a:t>Requirements for Service Providers</a:t>
            </a:r>
          </a:p>
          <a:p>
            <a:pPr lvl="1"/>
            <a:r>
              <a:rPr lang="en-US" sz="2000" b="1" dirty="0"/>
              <a:t>P-LPC</a:t>
            </a:r>
            <a:r>
              <a:rPr lang="en-US" sz="2000" dirty="0"/>
              <a:t>s must be a Certified-Telemental Health provider by completing one of the same requirements as the LPC-S</a:t>
            </a:r>
          </a:p>
          <a:p>
            <a:pPr lvl="1"/>
            <a:r>
              <a:rPr lang="en-US" sz="2000" dirty="0"/>
              <a:t>P-LPCs can practice </a:t>
            </a:r>
            <a:r>
              <a:rPr lang="en-US" sz="2000" dirty="0" err="1"/>
              <a:t>TeleMental</a:t>
            </a:r>
            <a:r>
              <a:rPr lang="en-US" sz="2000" dirty="0"/>
              <a:t> Health counseling with the approval from </a:t>
            </a:r>
            <a:r>
              <a:rPr lang="en-US" sz="2000" dirty="0" err="1"/>
              <a:t>his.her</a:t>
            </a:r>
            <a:r>
              <a:rPr lang="en-US" sz="2000" dirty="0"/>
              <a:t> LPC-S (who must have the TMH credential)</a:t>
            </a:r>
          </a:p>
          <a:p>
            <a:pPr lvl="1"/>
            <a:r>
              <a:rPr lang="en-US" sz="2000" dirty="0"/>
              <a:t>Remember that an LPC must be onsite even if the P-LPC is providing </a:t>
            </a:r>
            <a:r>
              <a:rPr lang="en-US" sz="2000" dirty="0" err="1"/>
              <a:t>TeleMental</a:t>
            </a:r>
            <a:r>
              <a:rPr lang="en-US" sz="2000" dirty="0"/>
              <a:t> Health Services</a:t>
            </a:r>
          </a:p>
          <a:p>
            <a:pPr lvl="1"/>
            <a:endParaRPr lang="en-US" sz="2000" dirty="0"/>
          </a:p>
          <a:p>
            <a:r>
              <a:rPr lang="en-US" sz="2000" dirty="0"/>
              <a:t>Reminder:   The Supervision Contract submitted to the Board must include information pertaining to the use and limits of distance supervision, state the qualifications of the LPC-S to provide distance supervision, and document the established procedures for managing the failure of the TMH equipment.</a:t>
            </a:r>
          </a:p>
          <a:p>
            <a:pPr marL="0" indent="0">
              <a:buNone/>
            </a:pPr>
            <a:endParaRPr lang="en-US" dirty="0"/>
          </a:p>
          <a:p>
            <a:pPr lvl="1"/>
            <a:endParaRPr lang="en-US" dirty="0"/>
          </a:p>
        </p:txBody>
      </p:sp>
    </p:spTree>
    <p:extLst>
      <p:ext uri="{BB962C8B-B14F-4D97-AF65-F5344CB8AC3E}">
        <p14:creationId xmlns:p14="http://schemas.microsoft.com/office/powerpoint/2010/main" val="415851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CDCF-6A2B-47C4-811F-23F5FDD41712}"/>
              </a:ext>
            </a:extLst>
          </p:cNvPr>
          <p:cNvSpPr>
            <a:spLocks noGrp="1"/>
          </p:cNvSpPr>
          <p:nvPr>
            <p:ph type="title"/>
          </p:nvPr>
        </p:nvSpPr>
        <p:spPr/>
        <p:txBody>
          <a:bodyPr/>
          <a:lstStyle/>
          <a:p>
            <a:r>
              <a:rPr lang="en-US" dirty="0"/>
              <a:t>Ethical Issues for DPS Providers</a:t>
            </a:r>
          </a:p>
        </p:txBody>
      </p:sp>
      <p:sp>
        <p:nvSpPr>
          <p:cNvPr id="3" name="Content Placeholder 2">
            <a:extLst>
              <a:ext uri="{FF2B5EF4-FFF2-40B4-BE49-F238E27FC236}">
                <a16:creationId xmlns:a16="http://schemas.microsoft.com/office/drawing/2014/main" id="{F9C9337A-6558-4E31-BFC0-6C6B5934ADEB}"/>
              </a:ext>
            </a:extLst>
          </p:cNvPr>
          <p:cNvSpPr>
            <a:spLocks noGrp="1"/>
          </p:cNvSpPr>
          <p:nvPr>
            <p:ph idx="1"/>
          </p:nvPr>
        </p:nvSpPr>
        <p:spPr>
          <a:xfrm>
            <a:off x="1630017" y="2133600"/>
            <a:ext cx="9874595" cy="3777622"/>
          </a:xfrm>
        </p:spPr>
        <p:txBody>
          <a:bodyPr/>
          <a:lstStyle/>
          <a:p>
            <a:r>
              <a:rPr lang="en-US" sz="2200" dirty="0"/>
              <a:t>Standard of Care:  Professionals practice ONLY in areas where their competence has been demonstrated including training, technology, skills and abilities including the use of technology—must understand the workings of the system you choose to use</a:t>
            </a:r>
          </a:p>
          <a:p>
            <a:pPr lvl="1"/>
            <a:r>
              <a:rPr lang="en-US" sz="2000" dirty="0"/>
              <a:t>ACA Code F2C- </a:t>
            </a:r>
            <a:r>
              <a:rPr lang="en-US" sz="2000" dirty="0">
                <a:solidFill>
                  <a:srgbClr val="231F20"/>
                </a:solidFill>
                <a:effectLst/>
                <a:ea typeface="Book Antiqua" panose="02040602050305030304" pitchFamily="18" charset="0"/>
                <a:cs typeface="Book Antiqua" panose="02040602050305030304" pitchFamily="18" charset="0"/>
              </a:rPr>
              <a:t>When</a:t>
            </a:r>
            <a:r>
              <a:rPr lang="en-US" sz="2000" spc="-5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using</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technology</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in</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supervision,</a:t>
            </a:r>
            <a:r>
              <a:rPr lang="en-US" sz="2000" spc="-210" dirty="0">
                <a:solidFill>
                  <a:srgbClr val="231F20"/>
                </a:solidFill>
                <a:effectLst/>
                <a:ea typeface="Book Antiqua" panose="02040602050305030304" pitchFamily="18" charset="0"/>
                <a:cs typeface="Book Antiqua" panose="02040602050305030304" pitchFamily="18" charset="0"/>
              </a:rPr>
              <a:t> </a:t>
            </a:r>
            <a:r>
              <a:rPr lang="en-US" sz="2000" spc="-5" dirty="0">
                <a:solidFill>
                  <a:srgbClr val="231F20"/>
                </a:solidFill>
                <a:effectLst/>
                <a:ea typeface="Book Antiqua" panose="02040602050305030304" pitchFamily="18" charset="0"/>
                <a:cs typeface="Book Antiqua" panose="02040602050305030304" pitchFamily="18" charset="0"/>
              </a:rPr>
              <a:t>counselor</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supervisors</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are</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competent</a:t>
            </a:r>
            <a:r>
              <a:rPr lang="en-US" sz="2000" spc="-5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in</a:t>
            </a:r>
            <a:r>
              <a:rPr lang="en-US" sz="2000" spc="-210"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the use of those technologies. Supervisors</a:t>
            </a:r>
            <a:r>
              <a:rPr lang="en-US" sz="2000" spc="22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take</a:t>
            </a:r>
            <a:r>
              <a:rPr lang="en-US" sz="2000" spc="22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the</a:t>
            </a:r>
            <a:r>
              <a:rPr lang="en-US" sz="2000" spc="22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necessary</a:t>
            </a:r>
            <a:r>
              <a:rPr lang="en-US" sz="2000" spc="22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precautions</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to</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protect</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the</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confidentiality</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of</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all</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information transmitted through any</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electronic</a:t>
            </a:r>
            <a:r>
              <a:rPr lang="en-US" sz="2000" spc="-5" dirty="0">
                <a:solidFill>
                  <a:srgbClr val="231F20"/>
                </a:solidFill>
                <a:effectLst/>
                <a:ea typeface="Book Antiqua" panose="02040602050305030304" pitchFamily="18" charset="0"/>
                <a:cs typeface="Book Antiqua" panose="02040602050305030304" pitchFamily="18" charset="0"/>
              </a:rPr>
              <a:t> </a:t>
            </a:r>
            <a:r>
              <a:rPr lang="en-US" sz="2000" dirty="0">
                <a:solidFill>
                  <a:srgbClr val="231F20"/>
                </a:solidFill>
                <a:effectLst/>
                <a:ea typeface="Book Antiqua" panose="02040602050305030304" pitchFamily="18" charset="0"/>
                <a:cs typeface="Book Antiqua" panose="02040602050305030304" pitchFamily="18" charset="0"/>
              </a:rPr>
              <a:t>means</a:t>
            </a:r>
            <a:endParaRPr lang="en-US" sz="2000" dirty="0"/>
          </a:p>
          <a:p>
            <a:endParaRPr lang="en-US" sz="2000" dirty="0"/>
          </a:p>
          <a:p>
            <a:endParaRPr lang="en-US" dirty="0"/>
          </a:p>
          <a:p>
            <a:endParaRPr lang="en-US" dirty="0"/>
          </a:p>
        </p:txBody>
      </p:sp>
    </p:spTree>
    <p:extLst>
      <p:ext uri="{BB962C8B-B14F-4D97-AF65-F5344CB8AC3E}">
        <p14:creationId xmlns:p14="http://schemas.microsoft.com/office/powerpoint/2010/main" val="426657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53D8-367E-4817-928B-537DEE6F7479}"/>
              </a:ext>
            </a:extLst>
          </p:cNvPr>
          <p:cNvSpPr>
            <a:spLocks noGrp="1"/>
          </p:cNvSpPr>
          <p:nvPr>
            <p:ph type="title"/>
          </p:nvPr>
        </p:nvSpPr>
        <p:spPr/>
        <p:txBody>
          <a:bodyPr/>
          <a:lstStyle/>
          <a:p>
            <a:r>
              <a:rPr lang="en-US" dirty="0"/>
              <a:t>Ethical Issues for DPS Providers</a:t>
            </a:r>
          </a:p>
        </p:txBody>
      </p:sp>
      <p:sp>
        <p:nvSpPr>
          <p:cNvPr id="3" name="Content Placeholder 2">
            <a:extLst>
              <a:ext uri="{FF2B5EF4-FFF2-40B4-BE49-F238E27FC236}">
                <a16:creationId xmlns:a16="http://schemas.microsoft.com/office/drawing/2014/main" id="{A16097FA-74C4-4F53-90BF-A4546DBBE3EA}"/>
              </a:ext>
            </a:extLst>
          </p:cNvPr>
          <p:cNvSpPr>
            <a:spLocks noGrp="1"/>
          </p:cNvSpPr>
          <p:nvPr>
            <p:ph idx="1"/>
          </p:nvPr>
        </p:nvSpPr>
        <p:spPr>
          <a:xfrm>
            <a:off x="1868557" y="2133600"/>
            <a:ext cx="9636055" cy="3777622"/>
          </a:xfrm>
        </p:spPr>
        <p:txBody>
          <a:bodyPr/>
          <a:lstStyle/>
          <a:p>
            <a:r>
              <a:rPr lang="en-US" sz="2200" dirty="0"/>
              <a:t>Secure internet connections for both parties—network requiring the user to agree to legal terms, register and account and have a password before connecting</a:t>
            </a:r>
          </a:p>
          <a:p>
            <a:r>
              <a:rPr lang="en-US" sz="2200" dirty="0"/>
              <a:t>HIPAA secured network for both parties (firewalls, antivirus systems, cloud storage)</a:t>
            </a:r>
          </a:p>
          <a:p>
            <a:r>
              <a:rPr lang="en-US" sz="2200" dirty="0"/>
              <a:t>End to end encryption is an ethical requirement—encryption of data and messaging </a:t>
            </a:r>
          </a:p>
          <a:p>
            <a:endParaRPr lang="en-US" dirty="0"/>
          </a:p>
        </p:txBody>
      </p:sp>
    </p:spTree>
    <p:extLst>
      <p:ext uri="{BB962C8B-B14F-4D97-AF65-F5344CB8AC3E}">
        <p14:creationId xmlns:p14="http://schemas.microsoft.com/office/powerpoint/2010/main" val="266517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DEE4-8DF1-6548-B605-EC953096BCB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0F515B0-96A1-5048-B406-FAA3178A62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0638"/>
            <a:ext cx="12192000" cy="6910124"/>
          </a:xfrm>
          <a:prstGeom prst="rect">
            <a:avLst/>
          </a:prstGeom>
        </p:spPr>
      </p:pic>
    </p:spTree>
    <p:extLst>
      <p:ext uri="{BB962C8B-B14F-4D97-AF65-F5344CB8AC3E}">
        <p14:creationId xmlns:p14="http://schemas.microsoft.com/office/powerpoint/2010/main" val="107203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9F6B-ED1B-E848-A1D0-A5E55E2A620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788979B-3185-FA44-A4EF-45BFF92BCE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726"/>
            <a:ext cx="12228206" cy="6546548"/>
          </a:xfrm>
          <a:prstGeom prst="rect">
            <a:avLst/>
          </a:prstGeom>
        </p:spPr>
      </p:pic>
    </p:spTree>
    <p:extLst>
      <p:ext uri="{BB962C8B-B14F-4D97-AF65-F5344CB8AC3E}">
        <p14:creationId xmlns:p14="http://schemas.microsoft.com/office/powerpoint/2010/main" val="133071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D26C-36D8-3947-B42F-79B1A0F64E3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22C7CA8-66B3-674A-8EDE-8CB2E8F081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4" y="304157"/>
            <a:ext cx="12180916" cy="6249686"/>
          </a:xfrm>
          <a:prstGeom prst="rect">
            <a:avLst/>
          </a:prstGeom>
        </p:spPr>
      </p:pic>
    </p:spTree>
    <p:extLst>
      <p:ext uri="{BB962C8B-B14F-4D97-AF65-F5344CB8AC3E}">
        <p14:creationId xmlns:p14="http://schemas.microsoft.com/office/powerpoint/2010/main" val="2280379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B338-1AE9-47E3-9A72-86FCA2218651}"/>
              </a:ext>
            </a:extLst>
          </p:cNvPr>
          <p:cNvSpPr>
            <a:spLocks noGrp="1"/>
          </p:cNvSpPr>
          <p:nvPr>
            <p:ph type="title"/>
          </p:nvPr>
        </p:nvSpPr>
        <p:spPr/>
        <p:txBody>
          <a:bodyPr/>
          <a:lstStyle/>
          <a:p>
            <a:r>
              <a:rPr lang="en-US" dirty="0"/>
              <a:t>Ethical Decision Making</a:t>
            </a:r>
          </a:p>
        </p:txBody>
      </p:sp>
      <p:sp>
        <p:nvSpPr>
          <p:cNvPr id="3" name="Content Placeholder 2">
            <a:extLst>
              <a:ext uri="{FF2B5EF4-FFF2-40B4-BE49-F238E27FC236}">
                <a16:creationId xmlns:a16="http://schemas.microsoft.com/office/drawing/2014/main" id="{372F41B9-7C1E-4D72-BF75-C001706F9528}"/>
              </a:ext>
            </a:extLst>
          </p:cNvPr>
          <p:cNvSpPr>
            <a:spLocks noGrp="1"/>
          </p:cNvSpPr>
          <p:nvPr>
            <p:ph idx="1"/>
          </p:nvPr>
        </p:nvSpPr>
        <p:spPr>
          <a:xfrm>
            <a:off x="1725433" y="2133600"/>
            <a:ext cx="9779179" cy="3777622"/>
          </a:xfrm>
        </p:spPr>
        <p:txBody>
          <a:bodyPr>
            <a:normAutofit lnSpcReduction="10000"/>
          </a:bodyPr>
          <a:lstStyle/>
          <a:p>
            <a:pPr marL="455295" marR="0">
              <a:spcBef>
                <a:spcPts val="0"/>
              </a:spcBef>
              <a:spcAft>
                <a:spcPts val="0"/>
              </a:spcAft>
            </a:pPr>
            <a:r>
              <a:rPr lang="en-US" sz="2400" dirty="0">
                <a:effectLst/>
                <a:ea typeface="Calibri" panose="020F0502020204030204" pitchFamily="34" charset="0"/>
                <a:cs typeface="Calibri" panose="020F0502020204030204" pitchFamily="34" charset="0"/>
              </a:rPr>
              <a:t>Questions</a:t>
            </a:r>
            <a:r>
              <a:rPr lang="en-US" sz="2400" spc="-20" dirty="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to</a:t>
            </a:r>
            <a:r>
              <a:rPr lang="en-US" sz="2400" spc="-20" dirty="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Ask</a:t>
            </a:r>
          </a:p>
          <a:p>
            <a:pPr marL="112395" marR="0" indent="0">
              <a:spcBef>
                <a:spcPts val="0"/>
              </a:spcBef>
              <a:spcAft>
                <a:spcPts val="0"/>
              </a:spcAft>
              <a:buNone/>
            </a:pPr>
            <a:endParaRPr lang="en-US" sz="2200" dirty="0">
              <a:effectLst/>
              <a:ea typeface="Calibri" panose="020F0502020204030204" pitchFamily="34" charset="0"/>
              <a:cs typeface="Calibri" panose="020F0502020204030204" pitchFamily="34" charset="0"/>
            </a:endParaRPr>
          </a:p>
          <a:p>
            <a:pPr marL="855345" lvl="1">
              <a:spcBef>
                <a:spcPts val="0"/>
              </a:spcBef>
            </a:pPr>
            <a:r>
              <a:rPr lang="en-US" sz="2200" dirty="0">
                <a:ea typeface="Calibri" panose="020F0502020204030204" pitchFamily="34" charset="0"/>
                <a:cs typeface="Calibri" panose="020F0502020204030204" pitchFamily="34" charset="0"/>
              </a:rPr>
              <a:t>Is the action fair?  </a:t>
            </a:r>
          </a:p>
          <a:p>
            <a:pPr marL="855345" lvl="1">
              <a:spcBef>
                <a:spcPts val="0"/>
              </a:spcBef>
            </a:pPr>
            <a:r>
              <a:rPr lang="en-US" sz="2200" dirty="0">
                <a:effectLst/>
                <a:ea typeface="Calibri" panose="020F0502020204030204" pitchFamily="34" charset="0"/>
                <a:cs typeface="Calibri" panose="020F0502020204030204" pitchFamily="34" charset="0"/>
              </a:rPr>
              <a:t>Would you recommend this action to a peer?</a:t>
            </a:r>
          </a:p>
          <a:p>
            <a:pPr marL="855345" lvl="1">
              <a:spcBef>
                <a:spcPts val="0"/>
              </a:spcBef>
            </a:pPr>
            <a:r>
              <a:rPr lang="en-US" sz="2200" dirty="0">
                <a:effectLst/>
                <a:ea typeface="Calibri" panose="020F0502020204030204" pitchFamily="34" charset="0"/>
              </a:rPr>
              <a:t>How would you feel if this decision was made public?</a:t>
            </a:r>
          </a:p>
          <a:p>
            <a:pPr marL="855345" lvl="1">
              <a:spcBef>
                <a:spcPts val="0"/>
              </a:spcBef>
            </a:pPr>
            <a:r>
              <a:rPr lang="en-US" sz="2200" dirty="0">
                <a:ea typeface="Calibri" panose="020F0502020204030204" pitchFamily="34" charset="0"/>
              </a:rPr>
              <a:t>Would you want this action to be applied to your family member?</a:t>
            </a:r>
          </a:p>
          <a:p>
            <a:pPr marL="855345" lvl="1">
              <a:spcBef>
                <a:spcPts val="0"/>
              </a:spcBef>
            </a:pPr>
            <a:r>
              <a:rPr lang="en-US" sz="2200" dirty="0">
                <a:effectLst/>
                <a:ea typeface="Calibri" panose="020F0502020204030204" pitchFamily="34" charset="0"/>
              </a:rPr>
              <a:t>Would others in the field that you respect do the same in this situation?</a:t>
            </a:r>
          </a:p>
          <a:p>
            <a:pPr marL="855345" lvl="1">
              <a:spcBef>
                <a:spcPts val="0"/>
              </a:spcBef>
            </a:pPr>
            <a:r>
              <a:rPr lang="en-US" sz="2200" dirty="0">
                <a:effectLst/>
                <a:ea typeface="Calibri" panose="020F0502020204030204" pitchFamily="34" charset="0"/>
              </a:rPr>
              <a:t>Are</a:t>
            </a:r>
            <a:r>
              <a:rPr lang="en-US" sz="2200" spc="-55" dirty="0">
                <a:effectLst/>
                <a:ea typeface="Calibri" panose="020F0502020204030204" pitchFamily="34" charset="0"/>
              </a:rPr>
              <a:t> </a:t>
            </a:r>
            <a:r>
              <a:rPr lang="en-US" sz="2200" dirty="0">
                <a:effectLst/>
                <a:ea typeface="Calibri" panose="020F0502020204030204" pitchFamily="34" charset="0"/>
              </a:rPr>
              <a:t>there</a:t>
            </a:r>
            <a:r>
              <a:rPr lang="en-US" sz="2200" spc="-45" dirty="0">
                <a:effectLst/>
                <a:ea typeface="Calibri" panose="020F0502020204030204" pitchFamily="34" charset="0"/>
              </a:rPr>
              <a:t> </a:t>
            </a:r>
            <a:r>
              <a:rPr lang="en-US" sz="2200" dirty="0">
                <a:effectLst/>
                <a:ea typeface="Calibri" panose="020F0502020204030204" pitchFamily="34" charset="0"/>
              </a:rPr>
              <a:t>any</a:t>
            </a:r>
            <a:r>
              <a:rPr lang="en-US" sz="2200" spc="-55" dirty="0">
                <a:effectLst/>
                <a:ea typeface="Calibri" panose="020F0502020204030204" pitchFamily="34" charset="0"/>
              </a:rPr>
              <a:t> </a:t>
            </a:r>
            <a:r>
              <a:rPr lang="en-US" sz="2200" dirty="0">
                <a:effectLst/>
                <a:ea typeface="Calibri" panose="020F0502020204030204" pitchFamily="34" charset="0"/>
              </a:rPr>
              <a:t>lingering</a:t>
            </a:r>
            <a:r>
              <a:rPr lang="en-US" sz="2200" spc="-45" dirty="0">
                <a:effectLst/>
                <a:ea typeface="Calibri" panose="020F0502020204030204" pitchFamily="34" charset="0"/>
              </a:rPr>
              <a:t> </a:t>
            </a:r>
            <a:r>
              <a:rPr lang="en-US" sz="2200" dirty="0">
                <a:effectLst/>
                <a:ea typeface="Calibri" panose="020F0502020204030204" pitchFamily="34" charset="0"/>
              </a:rPr>
              <a:t>feelings</a:t>
            </a:r>
            <a:r>
              <a:rPr lang="en-US" sz="2200" spc="-45" dirty="0">
                <a:effectLst/>
                <a:ea typeface="Calibri" panose="020F0502020204030204" pitchFamily="34" charset="0"/>
              </a:rPr>
              <a:t> </a:t>
            </a:r>
            <a:r>
              <a:rPr lang="en-US" sz="2200" dirty="0">
                <a:effectLst/>
                <a:ea typeface="Calibri" panose="020F0502020204030204" pitchFamily="34" charset="0"/>
              </a:rPr>
              <a:t>of</a:t>
            </a:r>
            <a:r>
              <a:rPr lang="en-US" sz="2200" spc="-50" dirty="0">
                <a:effectLst/>
                <a:ea typeface="Calibri" panose="020F0502020204030204" pitchFamily="34" charset="0"/>
              </a:rPr>
              <a:t> </a:t>
            </a:r>
            <a:r>
              <a:rPr lang="en-US" sz="2200" dirty="0">
                <a:effectLst/>
                <a:ea typeface="Calibri" panose="020F0502020204030204" pitchFamily="34" charset="0"/>
              </a:rPr>
              <a:t>uncertainty,</a:t>
            </a:r>
            <a:r>
              <a:rPr lang="en-US" sz="2200" spc="-35" dirty="0">
                <a:effectLst/>
                <a:ea typeface="Calibri" panose="020F0502020204030204" pitchFamily="34" charset="0"/>
              </a:rPr>
              <a:t> </a:t>
            </a:r>
            <a:r>
              <a:rPr lang="en-US" sz="2200" dirty="0">
                <a:effectLst/>
                <a:ea typeface="Calibri" panose="020F0502020204030204" pitchFamily="34" charset="0"/>
              </a:rPr>
              <a:t>concern,</a:t>
            </a:r>
            <a:r>
              <a:rPr lang="en-US" sz="2200" spc="-40" dirty="0">
                <a:effectLst/>
                <a:ea typeface="Calibri" panose="020F0502020204030204" pitchFamily="34" charset="0"/>
              </a:rPr>
              <a:t> </a:t>
            </a:r>
            <a:r>
              <a:rPr lang="en-US" sz="2200" dirty="0">
                <a:effectLst/>
                <a:ea typeface="Calibri" panose="020F0502020204030204" pitchFamily="34" charset="0"/>
              </a:rPr>
              <a:t>doubt,</a:t>
            </a:r>
            <a:r>
              <a:rPr lang="en-US" sz="2200" spc="-25" dirty="0">
                <a:effectLst/>
                <a:ea typeface="Calibri" panose="020F0502020204030204" pitchFamily="34" charset="0"/>
              </a:rPr>
              <a:t> </a:t>
            </a:r>
            <a:r>
              <a:rPr lang="en-US" sz="2200" dirty="0">
                <a:effectLst/>
                <a:ea typeface="Calibri" panose="020F0502020204030204" pitchFamily="34" charset="0"/>
              </a:rPr>
              <a:t>and</a:t>
            </a:r>
            <a:r>
              <a:rPr lang="en-US" sz="2200" spc="-305" dirty="0">
                <a:effectLst/>
                <a:ea typeface="Calibri" panose="020F0502020204030204" pitchFamily="34" charset="0"/>
              </a:rPr>
              <a:t> </a:t>
            </a:r>
            <a:r>
              <a:rPr lang="en-US" sz="2200" dirty="0">
                <a:effectLst/>
                <a:ea typeface="Calibri" panose="020F0502020204030204" pitchFamily="34" charset="0"/>
              </a:rPr>
              <a:t>uneasiness</a:t>
            </a:r>
            <a:r>
              <a:rPr lang="en-US" sz="2200" spc="-5" dirty="0">
                <a:effectLst/>
                <a:ea typeface="Calibri" panose="020F0502020204030204" pitchFamily="34" charset="0"/>
              </a:rPr>
              <a:t> </a:t>
            </a:r>
            <a:r>
              <a:rPr lang="en-US" sz="2200" dirty="0">
                <a:effectLst/>
                <a:ea typeface="Calibri" panose="020F0502020204030204" pitchFamily="34" charset="0"/>
              </a:rPr>
              <a:t>than</a:t>
            </a:r>
            <a:r>
              <a:rPr lang="en-US" sz="2200" spc="-15" dirty="0">
                <a:effectLst/>
                <a:ea typeface="Calibri" panose="020F0502020204030204" pitchFamily="34" charset="0"/>
              </a:rPr>
              <a:t> </a:t>
            </a:r>
            <a:r>
              <a:rPr lang="en-US" sz="2200" dirty="0">
                <a:effectLst/>
                <a:ea typeface="Calibri" panose="020F0502020204030204" pitchFamily="34" charset="0"/>
              </a:rPr>
              <a:t>what</a:t>
            </a:r>
            <a:r>
              <a:rPr lang="en-US" sz="2200" spc="-25" dirty="0">
                <a:effectLst/>
                <a:ea typeface="Calibri" panose="020F0502020204030204" pitchFamily="34" charset="0"/>
              </a:rPr>
              <a:t> </a:t>
            </a:r>
            <a:r>
              <a:rPr lang="en-US" sz="2200" dirty="0">
                <a:effectLst/>
                <a:ea typeface="Calibri" panose="020F0502020204030204" pitchFamily="34" charset="0"/>
              </a:rPr>
              <a:t>might</a:t>
            </a:r>
            <a:r>
              <a:rPr lang="en-US" sz="2200" spc="-15" dirty="0">
                <a:effectLst/>
                <a:ea typeface="Calibri" panose="020F0502020204030204" pitchFamily="34" charset="0"/>
              </a:rPr>
              <a:t> </a:t>
            </a:r>
            <a:r>
              <a:rPr lang="en-US" sz="2200" dirty="0">
                <a:effectLst/>
                <a:ea typeface="Calibri" panose="020F0502020204030204" pitchFamily="34" charset="0"/>
              </a:rPr>
              <a:t>be</a:t>
            </a:r>
            <a:r>
              <a:rPr lang="en-US" sz="2200" spc="-15" dirty="0">
                <a:effectLst/>
                <a:ea typeface="Calibri" panose="020F0502020204030204" pitchFamily="34" charset="0"/>
              </a:rPr>
              <a:t> </a:t>
            </a:r>
            <a:r>
              <a:rPr lang="en-US" sz="2200" dirty="0">
                <a:effectLst/>
                <a:ea typeface="Calibri" panose="020F0502020204030204" pitchFamily="34" charset="0"/>
              </a:rPr>
              <a:t>considered</a:t>
            </a:r>
            <a:r>
              <a:rPr lang="en-US" sz="2200" spc="-5" dirty="0">
                <a:effectLst/>
                <a:ea typeface="Calibri" panose="020F0502020204030204" pitchFamily="34" charset="0"/>
              </a:rPr>
              <a:t> </a:t>
            </a:r>
            <a:r>
              <a:rPr lang="en-US" sz="2200" dirty="0">
                <a:effectLst/>
                <a:ea typeface="Calibri" panose="020F0502020204030204" pitchFamily="34" charset="0"/>
              </a:rPr>
              <a:t>normal?</a:t>
            </a:r>
          </a:p>
        </p:txBody>
      </p:sp>
    </p:spTree>
    <p:extLst>
      <p:ext uri="{BB962C8B-B14F-4D97-AF65-F5344CB8AC3E}">
        <p14:creationId xmlns:p14="http://schemas.microsoft.com/office/powerpoint/2010/main" val="3834846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BA31-963B-4639-AD96-49EDA6B3248D}"/>
              </a:ext>
            </a:extLst>
          </p:cNvPr>
          <p:cNvSpPr>
            <a:spLocks noGrp="1"/>
          </p:cNvSpPr>
          <p:nvPr>
            <p:ph type="title"/>
          </p:nvPr>
        </p:nvSpPr>
        <p:spPr/>
        <p:txBody>
          <a:bodyPr/>
          <a:lstStyle/>
          <a:p>
            <a:r>
              <a:rPr lang="en-US" dirty="0"/>
              <a:t>Suggestions for Starting Supervision</a:t>
            </a:r>
          </a:p>
        </p:txBody>
      </p:sp>
      <p:sp>
        <p:nvSpPr>
          <p:cNvPr id="3" name="Content Placeholder 2">
            <a:extLst>
              <a:ext uri="{FF2B5EF4-FFF2-40B4-BE49-F238E27FC236}">
                <a16:creationId xmlns:a16="http://schemas.microsoft.com/office/drawing/2014/main" id="{AA560285-84D9-49FA-AC96-E26FD683844F}"/>
              </a:ext>
            </a:extLst>
          </p:cNvPr>
          <p:cNvSpPr>
            <a:spLocks noGrp="1"/>
          </p:cNvSpPr>
          <p:nvPr>
            <p:ph idx="1"/>
          </p:nvPr>
        </p:nvSpPr>
        <p:spPr>
          <a:xfrm>
            <a:off x="1614115" y="1649896"/>
            <a:ext cx="9890497" cy="4929808"/>
          </a:xfrm>
        </p:spPr>
        <p:txBody>
          <a:bodyPr>
            <a:normAutofit/>
          </a:bodyPr>
          <a:lstStyle/>
          <a:p>
            <a:r>
              <a:rPr lang="en-US" sz="2100" dirty="0"/>
              <a:t>Review the supervisee’s General Registration information with the supervisee</a:t>
            </a:r>
          </a:p>
          <a:p>
            <a:r>
              <a:rPr lang="en-US" sz="2100" dirty="0"/>
              <a:t>Review the profile picture to ensure it meets passport requirements and for professionalism</a:t>
            </a:r>
          </a:p>
          <a:p>
            <a:r>
              <a:rPr lang="en-US" sz="2100" dirty="0"/>
              <a:t>Review degree and degree requirements to ensure Applicant meets qualifications for licensure</a:t>
            </a:r>
          </a:p>
          <a:p>
            <a:r>
              <a:rPr lang="en-US" sz="2100" dirty="0"/>
              <a:t>Review the Declaration of Practice to ensure it meets the Board’s requirements </a:t>
            </a:r>
          </a:p>
          <a:p>
            <a:r>
              <a:rPr lang="en-US" sz="2100" dirty="0"/>
              <a:t>Review site where P-LPC will be obtaining hours </a:t>
            </a:r>
          </a:p>
          <a:p>
            <a:r>
              <a:rPr lang="en-US" sz="2100" dirty="0"/>
              <a:t>Guide the P-LPC or supervisee through the licensure process—know the process of becoming licensed and guide the supervisee through that process</a:t>
            </a:r>
          </a:p>
          <a:p>
            <a:pPr marL="0" indent="0">
              <a:buNone/>
            </a:pPr>
            <a:endParaRPr lang="en-US" sz="2000" dirty="0"/>
          </a:p>
        </p:txBody>
      </p:sp>
    </p:spTree>
    <p:extLst>
      <p:ext uri="{BB962C8B-B14F-4D97-AF65-F5344CB8AC3E}">
        <p14:creationId xmlns:p14="http://schemas.microsoft.com/office/powerpoint/2010/main" val="318619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2B08-C1A6-41C0-8AF2-36A2DD2BBF8A}"/>
              </a:ext>
            </a:extLst>
          </p:cNvPr>
          <p:cNvSpPr>
            <a:spLocks noGrp="1"/>
          </p:cNvSpPr>
          <p:nvPr>
            <p:ph type="title"/>
          </p:nvPr>
        </p:nvSpPr>
        <p:spPr/>
        <p:txBody>
          <a:bodyPr/>
          <a:lstStyle/>
          <a:p>
            <a:r>
              <a:rPr lang="en-US" dirty="0"/>
              <a:t>Notes Regarding Supervision</a:t>
            </a:r>
          </a:p>
        </p:txBody>
      </p:sp>
      <p:sp>
        <p:nvSpPr>
          <p:cNvPr id="3" name="Content Placeholder 2">
            <a:extLst>
              <a:ext uri="{FF2B5EF4-FFF2-40B4-BE49-F238E27FC236}">
                <a16:creationId xmlns:a16="http://schemas.microsoft.com/office/drawing/2014/main" id="{747A4D69-8FE2-4D3E-BC72-E1B82E332626}"/>
              </a:ext>
            </a:extLst>
          </p:cNvPr>
          <p:cNvSpPr>
            <a:spLocks noGrp="1"/>
          </p:cNvSpPr>
          <p:nvPr>
            <p:ph idx="1"/>
          </p:nvPr>
        </p:nvSpPr>
        <p:spPr>
          <a:xfrm>
            <a:off x="1542553" y="2133600"/>
            <a:ext cx="9962059" cy="3777622"/>
          </a:xfrm>
        </p:spPr>
        <p:txBody>
          <a:bodyPr>
            <a:normAutofit lnSpcReduction="10000"/>
          </a:bodyPr>
          <a:lstStyle/>
          <a:p>
            <a:r>
              <a:rPr lang="en-US" sz="2600" dirty="0"/>
              <a:t>Supervisor has a responsibility to teach the supervisee and enhance the supervisee’s skills in the areas of </a:t>
            </a:r>
          </a:p>
          <a:p>
            <a:pPr lvl="1"/>
            <a:r>
              <a:rPr lang="en-US" sz="2400" dirty="0"/>
              <a:t>Professional relationships</a:t>
            </a:r>
          </a:p>
          <a:p>
            <a:pPr lvl="1"/>
            <a:r>
              <a:rPr lang="en-US" sz="2400" dirty="0"/>
              <a:t>Professional ethics</a:t>
            </a:r>
          </a:p>
          <a:p>
            <a:pPr lvl="1"/>
            <a:r>
              <a:rPr lang="en-US" sz="2400" dirty="0"/>
              <a:t>Self-evaluation</a:t>
            </a:r>
          </a:p>
          <a:p>
            <a:pPr lvl="1"/>
            <a:r>
              <a:rPr lang="en-US" sz="2400" dirty="0"/>
              <a:t>Professional learning</a:t>
            </a:r>
          </a:p>
          <a:p>
            <a:pPr lvl="1"/>
            <a:r>
              <a:rPr lang="en-US" sz="2400" dirty="0"/>
              <a:t>Etiology and diagnostics</a:t>
            </a:r>
          </a:p>
          <a:p>
            <a:pPr lvl="1"/>
            <a:r>
              <a:rPr lang="en-US" sz="2400" dirty="0"/>
              <a:t>Oral and written communication</a:t>
            </a:r>
            <a:endParaRPr lang="en-US" dirty="0"/>
          </a:p>
        </p:txBody>
      </p:sp>
    </p:spTree>
    <p:extLst>
      <p:ext uri="{BB962C8B-B14F-4D97-AF65-F5344CB8AC3E}">
        <p14:creationId xmlns:p14="http://schemas.microsoft.com/office/powerpoint/2010/main" val="296095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DA5D-E3AA-4890-8C4E-10F7BA3E1811}"/>
              </a:ext>
            </a:extLst>
          </p:cNvPr>
          <p:cNvSpPr>
            <a:spLocks noGrp="1"/>
          </p:cNvSpPr>
          <p:nvPr>
            <p:ph type="title"/>
          </p:nvPr>
        </p:nvSpPr>
        <p:spPr/>
        <p:txBody>
          <a:bodyPr/>
          <a:lstStyle/>
          <a:p>
            <a:r>
              <a:rPr lang="en-US" dirty="0"/>
              <a:t>Notes Regarding Supervision</a:t>
            </a:r>
          </a:p>
        </p:txBody>
      </p:sp>
      <p:sp>
        <p:nvSpPr>
          <p:cNvPr id="3" name="Content Placeholder 2">
            <a:extLst>
              <a:ext uri="{FF2B5EF4-FFF2-40B4-BE49-F238E27FC236}">
                <a16:creationId xmlns:a16="http://schemas.microsoft.com/office/drawing/2014/main" id="{6C058475-136E-44F1-8C43-DA311B12EE3E}"/>
              </a:ext>
            </a:extLst>
          </p:cNvPr>
          <p:cNvSpPr>
            <a:spLocks noGrp="1"/>
          </p:cNvSpPr>
          <p:nvPr>
            <p:ph idx="1"/>
          </p:nvPr>
        </p:nvSpPr>
        <p:spPr>
          <a:xfrm>
            <a:off x="1725433" y="1480930"/>
            <a:ext cx="9779179" cy="5297557"/>
          </a:xfrm>
        </p:spPr>
        <p:txBody>
          <a:bodyPr>
            <a:normAutofit/>
          </a:bodyPr>
          <a:lstStyle/>
          <a:p>
            <a:r>
              <a:rPr lang="en-US" sz="2400" dirty="0"/>
              <a:t>Evaluation of Supervisee:</a:t>
            </a:r>
          </a:p>
          <a:p>
            <a:pPr lvl="1"/>
            <a:r>
              <a:rPr lang="en-US" sz="2000" dirty="0"/>
              <a:t>Individual counseling skills</a:t>
            </a:r>
          </a:p>
          <a:p>
            <a:pPr lvl="1"/>
            <a:r>
              <a:rPr lang="en-US" sz="2000" dirty="0"/>
              <a:t>Group skills</a:t>
            </a:r>
          </a:p>
          <a:p>
            <a:pPr lvl="1"/>
            <a:r>
              <a:rPr lang="en-US" sz="2000" dirty="0"/>
              <a:t>Diagnostic skills</a:t>
            </a:r>
          </a:p>
          <a:p>
            <a:pPr lvl="1"/>
            <a:r>
              <a:rPr lang="en-US" sz="2000" dirty="0"/>
              <a:t>Treatment planning implementation</a:t>
            </a:r>
          </a:p>
          <a:p>
            <a:pPr lvl="1"/>
            <a:r>
              <a:rPr lang="en-US" sz="2000" dirty="0"/>
              <a:t>Recording keeping</a:t>
            </a:r>
          </a:p>
          <a:p>
            <a:pPr lvl="1"/>
            <a:r>
              <a:rPr lang="en-US" sz="2000" dirty="0"/>
              <a:t>Integrity</a:t>
            </a:r>
          </a:p>
          <a:p>
            <a:pPr lvl="1"/>
            <a:r>
              <a:rPr lang="en-US" sz="2000" dirty="0"/>
              <a:t>Consulting skills</a:t>
            </a:r>
          </a:p>
          <a:p>
            <a:pPr lvl="1"/>
            <a:r>
              <a:rPr lang="en-US" sz="2000" dirty="0"/>
              <a:t>Ability to work with others</a:t>
            </a:r>
          </a:p>
          <a:p>
            <a:pPr lvl="1"/>
            <a:r>
              <a:rPr lang="en-US" sz="2000" dirty="0"/>
              <a:t>Ethical behavior</a:t>
            </a:r>
          </a:p>
          <a:p>
            <a:pPr lvl="1"/>
            <a:r>
              <a:rPr lang="en-US" sz="2000" dirty="0"/>
              <a:t>Recognition of limits</a:t>
            </a:r>
          </a:p>
          <a:p>
            <a:pPr lvl="1"/>
            <a:r>
              <a:rPr lang="en-US" sz="2000" dirty="0"/>
              <a:t>Confidentiality </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0160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3B06-EF0F-4A3D-8AD4-D515BBA16E4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FA40527-59D8-4E7F-9DE6-7E81F29F6F1A}"/>
              </a:ext>
            </a:extLst>
          </p:cNvPr>
          <p:cNvSpPr>
            <a:spLocks noGrp="1"/>
          </p:cNvSpPr>
          <p:nvPr>
            <p:ph idx="1"/>
          </p:nvPr>
        </p:nvSpPr>
        <p:spPr>
          <a:xfrm>
            <a:off x="1653871" y="1868069"/>
            <a:ext cx="9163355" cy="4117605"/>
          </a:xfrm>
        </p:spPr>
        <p:txBody>
          <a:bodyPr>
            <a:normAutofit fontScale="92500" lnSpcReduction="10000"/>
          </a:bodyPr>
          <a:lstStyle/>
          <a:p>
            <a:pPr marL="342900" indent="-342900">
              <a:buFont typeface="+mj-lt"/>
              <a:buAutoNum type="arabicPeriod"/>
            </a:pPr>
            <a:r>
              <a:rPr lang="en-US" sz="2400" dirty="0"/>
              <a:t>Requirements for Supervisors / Supervision /Supervisees</a:t>
            </a:r>
          </a:p>
          <a:p>
            <a:pPr marL="342900" indent="-342900">
              <a:buFont typeface="+mj-lt"/>
              <a:buAutoNum type="arabicPeriod"/>
            </a:pPr>
            <a:endParaRPr lang="en-US" sz="2400" dirty="0"/>
          </a:p>
          <a:p>
            <a:pPr marL="342900" indent="-342900">
              <a:buFont typeface="+mj-lt"/>
              <a:buAutoNum type="arabicPeriod"/>
            </a:pPr>
            <a:r>
              <a:rPr lang="en-US" sz="2400" dirty="0"/>
              <a:t>Requirements for Distance Professional Counseling / Supervisor Service Provider</a:t>
            </a:r>
          </a:p>
          <a:p>
            <a:pPr marL="342900" indent="-342900">
              <a:buFont typeface="+mj-lt"/>
              <a:buAutoNum type="arabicPeriod"/>
            </a:pPr>
            <a:endParaRPr lang="en-US" sz="2400" dirty="0"/>
          </a:p>
          <a:p>
            <a:pPr marL="342900" indent="-342900">
              <a:buFont typeface="+mj-lt"/>
              <a:buAutoNum type="arabicPeriod"/>
            </a:pPr>
            <a:r>
              <a:rPr lang="en-US" sz="2400" dirty="0"/>
              <a:t>Supervision Requirements for Telemental Health / Distance Professional Counseling</a:t>
            </a:r>
          </a:p>
          <a:p>
            <a:pPr marL="342900" indent="-342900">
              <a:buFont typeface="+mj-lt"/>
              <a:buAutoNum type="arabicPeriod"/>
            </a:pPr>
            <a:endParaRPr lang="en-US" sz="2400" dirty="0"/>
          </a:p>
          <a:p>
            <a:pPr marL="342900" indent="-342900">
              <a:buFont typeface="+mj-lt"/>
              <a:buAutoNum type="arabicPeriod"/>
            </a:pPr>
            <a:r>
              <a:rPr lang="en-US" sz="2400" dirty="0"/>
              <a:t>Ethical Codes Surrounding Telemental Health / Distance Professional Counseling</a:t>
            </a:r>
          </a:p>
        </p:txBody>
      </p:sp>
    </p:spTree>
    <p:extLst>
      <p:ext uri="{BB962C8B-B14F-4D97-AF65-F5344CB8AC3E}">
        <p14:creationId xmlns:p14="http://schemas.microsoft.com/office/powerpoint/2010/main" val="67922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FBB-A716-4414-BC81-BC75FDF259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E014EE-7625-4E88-BA18-211E724029A1}"/>
              </a:ext>
            </a:extLst>
          </p:cNvPr>
          <p:cNvSpPr>
            <a:spLocks noGrp="1"/>
          </p:cNvSpPr>
          <p:nvPr>
            <p:ph idx="1"/>
          </p:nvPr>
        </p:nvSpPr>
        <p:spPr/>
        <p:txBody>
          <a:bodyPr>
            <a:normAutofit/>
          </a:bodyPr>
          <a:lstStyle/>
          <a:p>
            <a:pPr marL="0" indent="0" algn="ctr">
              <a:buNone/>
            </a:pPr>
            <a:r>
              <a:rPr lang="en-US" sz="4400" b="1" dirty="0"/>
              <a:t>Thank you for your time!</a:t>
            </a:r>
          </a:p>
          <a:p>
            <a:pPr marL="0" indent="0" algn="ctr">
              <a:buNone/>
            </a:pPr>
            <a:endParaRPr lang="en-US" sz="4400" b="1" dirty="0"/>
          </a:p>
          <a:p>
            <a:pPr marL="0" indent="0" algn="ctr">
              <a:buNone/>
            </a:pPr>
            <a:r>
              <a:rPr lang="en-US" sz="4400" b="1" dirty="0"/>
              <a:t>Questions?</a:t>
            </a:r>
          </a:p>
        </p:txBody>
      </p:sp>
    </p:spTree>
    <p:extLst>
      <p:ext uri="{BB962C8B-B14F-4D97-AF65-F5344CB8AC3E}">
        <p14:creationId xmlns:p14="http://schemas.microsoft.com/office/powerpoint/2010/main" val="23715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2FF7-9E40-41CB-B879-48A1EFD50BF0}"/>
              </a:ext>
            </a:extLst>
          </p:cNvPr>
          <p:cNvSpPr>
            <a:spLocks noGrp="1"/>
          </p:cNvSpPr>
          <p:nvPr>
            <p:ph type="title"/>
          </p:nvPr>
        </p:nvSpPr>
        <p:spPr/>
        <p:txBody>
          <a:bodyPr/>
          <a:lstStyle/>
          <a:p>
            <a:r>
              <a:rPr lang="en-US" dirty="0"/>
              <a:t>Supervisor/Supervision Requirements</a:t>
            </a:r>
          </a:p>
        </p:txBody>
      </p:sp>
      <p:sp>
        <p:nvSpPr>
          <p:cNvPr id="3" name="Content Placeholder 2">
            <a:extLst>
              <a:ext uri="{FF2B5EF4-FFF2-40B4-BE49-F238E27FC236}">
                <a16:creationId xmlns:a16="http://schemas.microsoft.com/office/drawing/2014/main" id="{F5C067E8-5276-42AA-AAD3-AD598A210261}"/>
              </a:ext>
            </a:extLst>
          </p:cNvPr>
          <p:cNvSpPr>
            <a:spLocks noGrp="1"/>
          </p:cNvSpPr>
          <p:nvPr>
            <p:ph idx="1"/>
          </p:nvPr>
        </p:nvSpPr>
        <p:spPr>
          <a:xfrm>
            <a:off x="1661823" y="2003729"/>
            <a:ext cx="9842789" cy="4166483"/>
          </a:xfrm>
        </p:spPr>
        <p:txBody>
          <a:bodyPr>
            <a:normAutofit/>
          </a:bodyPr>
          <a:lstStyle/>
          <a:p>
            <a:r>
              <a:rPr lang="en-US" sz="2200" dirty="0"/>
              <a:t>Supervision Requirements to become a PLPC</a:t>
            </a:r>
          </a:p>
          <a:p>
            <a:pPr lvl="1"/>
            <a:r>
              <a:rPr lang="en-US" sz="2000" dirty="0"/>
              <a:t>Supervision Agreement between Applicant and LPC-S</a:t>
            </a:r>
          </a:p>
          <a:p>
            <a:pPr lvl="1"/>
            <a:r>
              <a:rPr lang="en-US" sz="2000" dirty="0"/>
              <a:t>Supervision Contract between Applicant and LPC-S</a:t>
            </a:r>
          </a:p>
          <a:p>
            <a:pPr lvl="1"/>
            <a:r>
              <a:rPr lang="en-US" sz="2000" dirty="0"/>
              <a:t>Declaration of Practice filed * </a:t>
            </a:r>
          </a:p>
          <a:p>
            <a:pPr lvl="2"/>
            <a:endParaRPr lang="en-US" dirty="0"/>
          </a:p>
          <a:p>
            <a:pPr lvl="1"/>
            <a:r>
              <a:rPr lang="en-US" sz="2000" dirty="0"/>
              <a:t>Supervisor must be a MS Board Qualified Supervisor</a:t>
            </a:r>
          </a:p>
          <a:p>
            <a:pPr lvl="1"/>
            <a:endParaRPr lang="en-US" dirty="0"/>
          </a:p>
          <a:p>
            <a:pPr lvl="1"/>
            <a:r>
              <a:rPr lang="en-US" sz="2000" dirty="0"/>
              <a:t>To receive supervision, PLPC can practice in: </a:t>
            </a:r>
          </a:p>
          <a:p>
            <a:pPr lvl="2"/>
            <a:r>
              <a:rPr lang="en-US" sz="1800" dirty="0"/>
              <a:t>A governed by agency</a:t>
            </a:r>
          </a:p>
          <a:p>
            <a:pPr lvl="2"/>
            <a:r>
              <a:rPr lang="en-US" sz="1800" dirty="0"/>
              <a:t>Private practice setting</a:t>
            </a:r>
          </a:p>
        </p:txBody>
      </p:sp>
    </p:spTree>
    <p:extLst>
      <p:ext uri="{BB962C8B-B14F-4D97-AF65-F5344CB8AC3E}">
        <p14:creationId xmlns:p14="http://schemas.microsoft.com/office/powerpoint/2010/main" val="246234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E0E6-B20A-4CA1-BF8E-BF0F66979E54}"/>
              </a:ext>
            </a:extLst>
          </p:cNvPr>
          <p:cNvSpPr>
            <a:spLocks noGrp="1"/>
          </p:cNvSpPr>
          <p:nvPr>
            <p:ph type="title"/>
          </p:nvPr>
        </p:nvSpPr>
        <p:spPr/>
        <p:txBody>
          <a:bodyPr/>
          <a:lstStyle/>
          <a:p>
            <a:r>
              <a:rPr lang="en-US" dirty="0"/>
              <a:t>Supervision Contract</a:t>
            </a:r>
          </a:p>
        </p:txBody>
      </p:sp>
      <p:sp>
        <p:nvSpPr>
          <p:cNvPr id="3" name="Content Placeholder 2">
            <a:extLst>
              <a:ext uri="{FF2B5EF4-FFF2-40B4-BE49-F238E27FC236}">
                <a16:creationId xmlns:a16="http://schemas.microsoft.com/office/drawing/2014/main" id="{FA9642F9-1C24-4EA5-9122-A7F21889FC7F}"/>
              </a:ext>
            </a:extLst>
          </p:cNvPr>
          <p:cNvSpPr>
            <a:spLocks noGrp="1"/>
          </p:cNvSpPr>
          <p:nvPr>
            <p:ph idx="1"/>
          </p:nvPr>
        </p:nvSpPr>
        <p:spPr>
          <a:xfrm>
            <a:off x="1693628" y="1695451"/>
            <a:ext cx="9810984" cy="4867274"/>
          </a:xfrm>
        </p:spPr>
        <p:txBody>
          <a:bodyPr>
            <a:normAutofit lnSpcReduction="10000"/>
          </a:bodyPr>
          <a:lstStyle/>
          <a:p>
            <a:r>
              <a:rPr lang="en-US" sz="2400" dirty="0"/>
              <a:t>Brief philosophy of supervision </a:t>
            </a:r>
          </a:p>
          <a:p>
            <a:r>
              <a:rPr lang="en-US" sz="2400" dirty="0"/>
              <a:t>Context of services</a:t>
            </a:r>
          </a:p>
          <a:p>
            <a:pPr lvl="1"/>
            <a:r>
              <a:rPr lang="en-US" sz="2200" dirty="0"/>
              <a:t>Where supervision will occur</a:t>
            </a:r>
          </a:p>
          <a:p>
            <a:pPr lvl="1"/>
            <a:r>
              <a:rPr lang="en-US" sz="2200" dirty="0"/>
              <a:t>How often for how long</a:t>
            </a:r>
          </a:p>
          <a:p>
            <a:r>
              <a:rPr lang="en-US" sz="2400" dirty="0"/>
              <a:t>Expectations of the Supervisor</a:t>
            </a:r>
          </a:p>
          <a:p>
            <a:pPr lvl="1"/>
            <a:r>
              <a:rPr lang="en-US" sz="2200" dirty="0"/>
              <a:t>Monitor counseling sessions</a:t>
            </a:r>
          </a:p>
          <a:p>
            <a:pPr lvl="1"/>
            <a:r>
              <a:rPr lang="en-US" sz="2200" dirty="0"/>
              <a:t>Challenge supervisee to justify approach and techniques used</a:t>
            </a:r>
          </a:p>
          <a:p>
            <a:pPr lvl="1"/>
            <a:r>
              <a:rPr lang="en-US" sz="2200" dirty="0"/>
              <a:t>Review progress notes, treatment plans, discharge plans, interventions</a:t>
            </a:r>
          </a:p>
          <a:p>
            <a:pPr lvl="1"/>
            <a:r>
              <a:rPr lang="en-US" sz="2200" dirty="0"/>
              <a:t>Provide sound ethical and professional guidance</a:t>
            </a:r>
          </a:p>
          <a:p>
            <a:pPr lvl="1"/>
            <a:r>
              <a:rPr lang="en-US" sz="2200" dirty="0"/>
              <a:t>Maintain supervision notes</a:t>
            </a:r>
          </a:p>
          <a:p>
            <a:pPr lvl="1"/>
            <a:endParaRPr lang="en-US" sz="1800" dirty="0"/>
          </a:p>
          <a:p>
            <a:pPr lvl="1"/>
            <a:endParaRPr lang="en-US" sz="2200" dirty="0"/>
          </a:p>
        </p:txBody>
      </p:sp>
    </p:spTree>
    <p:extLst>
      <p:ext uri="{BB962C8B-B14F-4D97-AF65-F5344CB8AC3E}">
        <p14:creationId xmlns:p14="http://schemas.microsoft.com/office/powerpoint/2010/main" val="122783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E0E6-B20A-4CA1-BF8E-BF0F66979E54}"/>
              </a:ext>
            </a:extLst>
          </p:cNvPr>
          <p:cNvSpPr>
            <a:spLocks noGrp="1"/>
          </p:cNvSpPr>
          <p:nvPr>
            <p:ph type="title"/>
          </p:nvPr>
        </p:nvSpPr>
        <p:spPr/>
        <p:txBody>
          <a:bodyPr/>
          <a:lstStyle/>
          <a:p>
            <a:r>
              <a:rPr lang="en-US" dirty="0"/>
              <a:t>Supervision Contract</a:t>
            </a:r>
          </a:p>
        </p:txBody>
      </p:sp>
      <p:sp>
        <p:nvSpPr>
          <p:cNvPr id="3" name="Content Placeholder 2">
            <a:extLst>
              <a:ext uri="{FF2B5EF4-FFF2-40B4-BE49-F238E27FC236}">
                <a16:creationId xmlns:a16="http://schemas.microsoft.com/office/drawing/2014/main" id="{FA9642F9-1C24-4EA5-9122-A7F21889FC7F}"/>
              </a:ext>
            </a:extLst>
          </p:cNvPr>
          <p:cNvSpPr>
            <a:spLocks noGrp="1"/>
          </p:cNvSpPr>
          <p:nvPr>
            <p:ph idx="1"/>
          </p:nvPr>
        </p:nvSpPr>
        <p:spPr>
          <a:xfrm>
            <a:off x="1693628" y="1524001"/>
            <a:ext cx="9810984" cy="5067299"/>
          </a:xfrm>
        </p:spPr>
        <p:txBody>
          <a:bodyPr>
            <a:normAutofit lnSpcReduction="10000"/>
          </a:bodyPr>
          <a:lstStyle/>
          <a:p>
            <a:r>
              <a:rPr lang="en-US" sz="2400" dirty="0"/>
              <a:t>Expectations of the Supervisee</a:t>
            </a:r>
          </a:p>
          <a:p>
            <a:pPr lvl="1"/>
            <a:r>
              <a:rPr lang="en-US" sz="2200" dirty="0"/>
              <a:t>Uphold ethical guidelines, legal statutes and agency policy</a:t>
            </a:r>
          </a:p>
          <a:p>
            <a:pPr lvl="1"/>
            <a:r>
              <a:rPr lang="en-US" sz="2200" dirty="0"/>
              <a:t>Meet as scheduled with the supervisor</a:t>
            </a:r>
          </a:p>
          <a:p>
            <a:pPr lvl="1"/>
            <a:r>
              <a:rPr lang="en-US" sz="2200" dirty="0"/>
              <a:t>Be prepared to discuss client cases, case notes, treatment plans, video tapes</a:t>
            </a:r>
          </a:p>
          <a:p>
            <a:pPr lvl="1"/>
            <a:r>
              <a:rPr lang="en-US" sz="2200" dirty="0"/>
              <a:t>Consult with Supervisor in cases of emergency</a:t>
            </a:r>
          </a:p>
          <a:p>
            <a:pPr lvl="1"/>
            <a:r>
              <a:rPr lang="en-US" sz="2200" dirty="0"/>
              <a:t>Maintain supervision hours and log and notes</a:t>
            </a:r>
          </a:p>
          <a:p>
            <a:r>
              <a:rPr lang="en-US" sz="2400" dirty="0"/>
              <a:t>Terms of supervision</a:t>
            </a:r>
          </a:p>
          <a:p>
            <a:pPr lvl="1"/>
            <a:r>
              <a:rPr lang="en-US" sz="2200" dirty="0"/>
              <a:t>Number of hour of counseling to the number of hours of supervision</a:t>
            </a:r>
          </a:p>
          <a:p>
            <a:pPr lvl="1"/>
            <a:r>
              <a:rPr lang="en-US" sz="2200" dirty="0"/>
              <a:t>Fees assessed for supervision</a:t>
            </a:r>
          </a:p>
          <a:p>
            <a:pPr lvl="1"/>
            <a:r>
              <a:rPr lang="en-US" sz="2200" dirty="0"/>
              <a:t>Back-up LPC-S for emergencies or absence of LPC-S</a:t>
            </a:r>
          </a:p>
          <a:p>
            <a:pPr lvl="1"/>
            <a:endParaRPr lang="en-US" sz="1800" dirty="0"/>
          </a:p>
        </p:txBody>
      </p:sp>
    </p:spTree>
    <p:extLst>
      <p:ext uri="{BB962C8B-B14F-4D97-AF65-F5344CB8AC3E}">
        <p14:creationId xmlns:p14="http://schemas.microsoft.com/office/powerpoint/2010/main" val="137296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40F2-400E-4461-A3B6-DF145250807B}"/>
              </a:ext>
            </a:extLst>
          </p:cNvPr>
          <p:cNvSpPr>
            <a:spLocks noGrp="1"/>
          </p:cNvSpPr>
          <p:nvPr>
            <p:ph type="title"/>
          </p:nvPr>
        </p:nvSpPr>
        <p:spPr/>
        <p:txBody>
          <a:bodyPr/>
          <a:lstStyle/>
          <a:p>
            <a:r>
              <a:rPr lang="en-US" dirty="0"/>
              <a:t>Supervision Contract</a:t>
            </a:r>
          </a:p>
        </p:txBody>
      </p:sp>
      <p:sp>
        <p:nvSpPr>
          <p:cNvPr id="3" name="Content Placeholder 2">
            <a:extLst>
              <a:ext uri="{FF2B5EF4-FFF2-40B4-BE49-F238E27FC236}">
                <a16:creationId xmlns:a16="http://schemas.microsoft.com/office/drawing/2014/main" id="{C51F1195-A19A-4C3A-A3DC-4AB33956FA9C}"/>
              </a:ext>
            </a:extLst>
          </p:cNvPr>
          <p:cNvSpPr>
            <a:spLocks noGrp="1"/>
          </p:cNvSpPr>
          <p:nvPr>
            <p:ph idx="1"/>
          </p:nvPr>
        </p:nvSpPr>
        <p:spPr>
          <a:xfrm>
            <a:off x="1884459" y="2133599"/>
            <a:ext cx="9620153" cy="4276725"/>
          </a:xfrm>
        </p:spPr>
        <p:txBody>
          <a:bodyPr>
            <a:normAutofit lnSpcReduction="10000"/>
          </a:bodyPr>
          <a:lstStyle/>
          <a:p>
            <a:r>
              <a:rPr lang="en-US" sz="2400" dirty="0"/>
              <a:t>Method of Evaluation</a:t>
            </a:r>
          </a:p>
          <a:p>
            <a:pPr lvl="1"/>
            <a:r>
              <a:rPr lang="en-US" sz="2200" dirty="0"/>
              <a:t>How often (should be ongoing but also formally in writing)</a:t>
            </a:r>
          </a:p>
          <a:p>
            <a:pPr lvl="1"/>
            <a:r>
              <a:rPr lang="en-US" sz="2200" dirty="0"/>
              <a:t>What evaluation consists of </a:t>
            </a:r>
          </a:p>
          <a:p>
            <a:pPr lvl="1"/>
            <a:r>
              <a:rPr lang="en-US" sz="2200" dirty="0"/>
              <a:t>Areas the evaluation will include</a:t>
            </a:r>
          </a:p>
          <a:p>
            <a:r>
              <a:rPr lang="en-US" sz="2400" dirty="0"/>
              <a:t>Signature of Supervisor and Supervisee</a:t>
            </a:r>
          </a:p>
          <a:p>
            <a:r>
              <a:rPr lang="en-US" sz="2400" dirty="0"/>
              <a:t>Dates for beginning and ending of contract</a:t>
            </a:r>
          </a:p>
          <a:p>
            <a:r>
              <a:rPr lang="en-US" sz="2200" dirty="0"/>
              <a:t>If Distance supervision is provided, the contract </a:t>
            </a:r>
            <a:r>
              <a:rPr lang="en-US" sz="2200" spc="-30" dirty="0">
                <a:effectLst/>
                <a:ea typeface="Times New Roman" panose="02020603050405020304" pitchFamily="18" charset="0"/>
              </a:rPr>
              <a:t>must</a:t>
            </a:r>
            <a:r>
              <a:rPr lang="en-US" sz="2200" spc="-5" dirty="0">
                <a:effectLst/>
                <a:ea typeface="Times New Roman" panose="02020603050405020304" pitchFamily="18" charset="0"/>
              </a:rPr>
              <a:t> </a:t>
            </a:r>
            <a:r>
              <a:rPr lang="en-US" sz="2200" spc="-30" dirty="0">
                <a:effectLst/>
                <a:ea typeface="Times New Roman" panose="02020603050405020304" pitchFamily="18" charset="0"/>
              </a:rPr>
              <a:t>include</a:t>
            </a:r>
            <a:r>
              <a:rPr lang="en-US" sz="2200" spc="-5" dirty="0">
                <a:effectLst/>
                <a:ea typeface="Times New Roman" panose="02020603050405020304" pitchFamily="18" charset="0"/>
              </a:rPr>
              <a:t> </a:t>
            </a:r>
            <a:r>
              <a:rPr lang="en-US" sz="2200" spc="-30" dirty="0">
                <a:effectLst/>
                <a:ea typeface="Times New Roman" panose="02020603050405020304" pitchFamily="18" charset="0"/>
              </a:rPr>
              <a:t>information explaining</a:t>
            </a:r>
            <a:r>
              <a:rPr lang="en-US" sz="2200" spc="-285" dirty="0">
                <a:effectLst/>
                <a:ea typeface="Times New Roman" panose="02020603050405020304" pitchFamily="18" charset="0"/>
              </a:rPr>
              <a:t> </a:t>
            </a:r>
            <a:r>
              <a:rPr lang="en-US" sz="2200" spc="-30" dirty="0">
                <a:effectLst/>
                <a:ea typeface="Times New Roman" panose="02020603050405020304" pitchFamily="18" charset="0"/>
              </a:rPr>
              <a:t>the use and limits of distance supervision, specify the qualifications of the LPC-S to</a:t>
            </a:r>
            <a:r>
              <a:rPr lang="en-US" sz="2200" spc="5" dirty="0">
                <a:effectLst/>
                <a:ea typeface="Times New Roman" panose="02020603050405020304" pitchFamily="18" charset="0"/>
              </a:rPr>
              <a:t> </a:t>
            </a:r>
            <a:r>
              <a:rPr lang="en-US" sz="2200" spc="-30" dirty="0">
                <a:effectLst/>
                <a:ea typeface="Times New Roman" panose="02020603050405020304" pitchFamily="18" charset="0"/>
              </a:rPr>
              <a:t>provide distance supervision, and establish procedures for managing the failure of the</a:t>
            </a:r>
            <a:r>
              <a:rPr lang="en-US" sz="2200" spc="-285" dirty="0">
                <a:effectLst/>
                <a:ea typeface="Times New Roman" panose="02020603050405020304" pitchFamily="18" charset="0"/>
              </a:rPr>
              <a:t> </a:t>
            </a:r>
            <a:r>
              <a:rPr lang="en-US" sz="2200" spc="-30" dirty="0">
                <a:effectLst/>
                <a:ea typeface="Times New Roman" panose="02020603050405020304" pitchFamily="18" charset="0"/>
              </a:rPr>
              <a:t>video</a:t>
            </a:r>
            <a:r>
              <a:rPr lang="en-US" sz="2200" spc="-5" dirty="0">
                <a:effectLst/>
                <a:ea typeface="Times New Roman" panose="02020603050405020304" pitchFamily="18" charset="0"/>
              </a:rPr>
              <a:t> </a:t>
            </a:r>
            <a:r>
              <a:rPr lang="en-US" sz="2200" spc="-30" dirty="0">
                <a:effectLst/>
                <a:ea typeface="Times New Roman" panose="02020603050405020304" pitchFamily="18" charset="0"/>
              </a:rPr>
              <a:t>communication</a:t>
            </a:r>
            <a:r>
              <a:rPr lang="en-US" sz="2200" spc="5" dirty="0">
                <a:effectLst/>
                <a:ea typeface="Times New Roman" panose="02020603050405020304" pitchFamily="18" charset="0"/>
              </a:rPr>
              <a:t> </a:t>
            </a:r>
            <a:r>
              <a:rPr lang="en-US" sz="2200" spc="-30" dirty="0">
                <a:effectLst/>
                <a:ea typeface="Times New Roman" panose="02020603050405020304" pitchFamily="18" charset="0"/>
              </a:rPr>
              <a:t>system.</a:t>
            </a:r>
          </a:p>
          <a:p>
            <a:pPr marL="0" indent="0">
              <a:buNone/>
            </a:pPr>
            <a:endParaRPr lang="en-US" sz="2200" spc="-30" dirty="0">
              <a:effectLst/>
              <a:ea typeface="Times New Roman" panose="02020603050405020304" pitchFamily="18" charset="0"/>
            </a:endParaRPr>
          </a:p>
          <a:p>
            <a:endParaRPr lang="en-US" sz="2200" dirty="0"/>
          </a:p>
          <a:p>
            <a:endParaRPr lang="en-US" sz="2000" dirty="0"/>
          </a:p>
          <a:p>
            <a:endParaRPr lang="en-US" dirty="0"/>
          </a:p>
        </p:txBody>
      </p:sp>
    </p:spTree>
    <p:extLst>
      <p:ext uri="{BB962C8B-B14F-4D97-AF65-F5344CB8AC3E}">
        <p14:creationId xmlns:p14="http://schemas.microsoft.com/office/powerpoint/2010/main" val="191455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5" name="Picture 4">
            <a:extLst>
              <a:ext uri="{FF2B5EF4-FFF2-40B4-BE49-F238E27FC236}">
                <a16:creationId xmlns:a16="http://schemas.microsoft.com/office/drawing/2014/main" id="{EEB9EEA9-7BE2-45D9-893F-5131A904B76A}"/>
              </a:ext>
            </a:extLst>
          </p:cNvPr>
          <p:cNvPicPr>
            <a:picLocks noChangeAspect="1"/>
          </p:cNvPicPr>
          <p:nvPr/>
        </p:nvPicPr>
        <p:blipFill>
          <a:blip r:embed="rId3"/>
          <a:stretch>
            <a:fillRect/>
          </a:stretch>
        </p:blipFill>
        <p:spPr>
          <a:xfrm>
            <a:off x="1669774" y="1498483"/>
            <a:ext cx="9834837" cy="5164709"/>
          </a:xfrm>
          <a:prstGeom prst="rect">
            <a:avLst/>
          </a:prstGeom>
        </p:spPr>
      </p:pic>
    </p:spTree>
    <p:extLst>
      <p:ext uri="{BB962C8B-B14F-4D97-AF65-F5344CB8AC3E}">
        <p14:creationId xmlns:p14="http://schemas.microsoft.com/office/powerpoint/2010/main" val="84016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0BF6-EC86-4939-975D-7DB0A2F254F8}"/>
              </a:ext>
            </a:extLst>
          </p:cNvPr>
          <p:cNvSpPr>
            <a:spLocks noGrp="1"/>
          </p:cNvSpPr>
          <p:nvPr>
            <p:ph type="title"/>
          </p:nvPr>
        </p:nvSpPr>
        <p:spPr/>
        <p:txBody>
          <a:bodyPr/>
          <a:lstStyle/>
          <a:p>
            <a:r>
              <a:rPr lang="en-US" dirty="0"/>
              <a:t>Declaration of Practice </a:t>
            </a:r>
          </a:p>
        </p:txBody>
      </p:sp>
      <p:pic>
        <p:nvPicPr>
          <p:cNvPr id="4" name="Picture 3">
            <a:extLst>
              <a:ext uri="{FF2B5EF4-FFF2-40B4-BE49-F238E27FC236}">
                <a16:creationId xmlns:a16="http://schemas.microsoft.com/office/drawing/2014/main" id="{A31FC945-825F-4543-AFB8-0599382246B7}"/>
              </a:ext>
            </a:extLst>
          </p:cNvPr>
          <p:cNvPicPr>
            <a:picLocks noChangeAspect="1"/>
          </p:cNvPicPr>
          <p:nvPr/>
        </p:nvPicPr>
        <p:blipFill>
          <a:blip r:embed="rId3"/>
          <a:stretch>
            <a:fillRect/>
          </a:stretch>
        </p:blipFill>
        <p:spPr>
          <a:xfrm>
            <a:off x="1645920" y="1593834"/>
            <a:ext cx="10250147" cy="4654566"/>
          </a:xfrm>
          <a:prstGeom prst="rect">
            <a:avLst/>
          </a:prstGeom>
        </p:spPr>
      </p:pic>
    </p:spTree>
    <p:extLst>
      <p:ext uri="{BB962C8B-B14F-4D97-AF65-F5344CB8AC3E}">
        <p14:creationId xmlns:p14="http://schemas.microsoft.com/office/powerpoint/2010/main" val="18436084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828</TotalTime>
  <Words>3389</Words>
  <Application>Microsoft Office PowerPoint</Application>
  <PresentationFormat>Widescreen</PresentationFormat>
  <Paragraphs>353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Helvetica</vt:lpstr>
      <vt:lpstr>Symbol</vt:lpstr>
      <vt:lpstr>Times New Roman</vt:lpstr>
      <vt:lpstr>Wingdings 3</vt:lpstr>
      <vt:lpstr>Wisp</vt:lpstr>
      <vt:lpstr>Supervision</vt:lpstr>
      <vt:lpstr>LPC Board Members</vt:lpstr>
      <vt:lpstr>Objectives</vt:lpstr>
      <vt:lpstr>Supervisor/Supervision Requirements</vt:lpstr>
      <vt:lpstr>Supervision Contract</vt:lpstr>
      <vt:lpstr>Supervision Contract</vt:lpstr>
      <vt:lpstr>Supervision Contract</vt:lpstr>
      <vt:lpstr>Declaration of Practice </vt:lpstr>
      <vt:lpstr>Declaration of Practice </vt:lpstr>
      <vt:lpstr>Declaration of Practice </vt:lpstr>
      <vt:lpstr>Declaration of Practice </vt:lpstr>
      <vt:lpstr>Declaration of Practice </vt:lpstr>
      <vt:lpstr>Declaration of Practice </vt:lpstr>
      <vt:lpstr>Supervisor/Supervision Requirements</vt:lpstr>
      <vt:lpstr>Supervisor/Supervision Requirements</vt:lpstr>
      <vt:lpstr>Supervisor/Supervision Requirements</vt:lpstr>
      <vt:lpstr>Supervisor/Supervision Requirements</vt:lpstr>
      <vt:lpstr>Distance Professional Services by an LPC-S</vt:lpstr>
      <vt:lpstr>Distance Professional Services by an LPC-S</vt:lpstr>
      <vt:lpstr>Distance Professional Services by a P-LPC</vt:lpstr>
      <vt:lpstr>Ethical Issues for DPS Providers</vt:lpstr>
      <vt:lpstr>Ethical Issues for DPS Providers</vt:lpstr>
      <vt:lpstr>PowerPoint Presentation</vt:lpstr>
      <vt:lpstr>PowerPoint Presentation</vt:lpstr>
      <vt:lpstr>PowerPoint Presentation</vt:lpstr>
      <vt:lpstr>Ethical Decision Making</vt:lpstr>
      <vt:lpstr>Suggestions for Starting Supervision</vt:lpstr>
      <vt:lpstr>Notes Regarding Supervision</vt:lpstr>
      <vt:lpstr>Notes Regarding Supervision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dc:title>
  <dc:creator>kimberly sallis</dc:creator>
  <cp:lastModifiedBy>MSlpcBoard@outlook.com</cp:lastModifiedBy>
  <cp:revision>21</cp:revision>
  <cp:lastPrinted>2021-11-02T15:04:55Z</cp:lastPrinted>
  <dcterms:created xsi:type="dcterms:W3CDTF">2021-11-01T17:36:33Z</dcterms:created>
  <dcterms:modified xsi:type="dcterms:W3CDTF">2021-11-05T10:55:03Z</dcterms:modified>
</cp:coreProperties>
</file>